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67" r:id="rId1"/>
  </p:sldMasterIdLst>
  <p:notesMasterIdLst>
    <p:notesMasterId r:id="rId26"/>
  </p:notesMasterIdLst>
  <p:handoutMasterIdLst>
    <p:handoutMasterId r:id="rId27"/>
  </p:handoutMasterIdLst>
  <p:sldIdLst>
    <p:sldId id="256" r:id="rId2"/>
    <p:sldId id="285" r:id="rId3"/>
    <p:sldId id="311" r:id="rId4"/>
    <p:sldId id="286" r:id="rId5"/>
    <p:sldId id="306" r:id="rId6"/>
    <p:sldId id="308" r:id="rId7"/>
    <p:sldId id="312" r:id="rId8"/>
    <p:sldId id="291" r:id="rId9"/>
    <p:sldId id="301" r:id="rId10"/>
    <p:sldId id="309" r:id="rId11"/>
    <p:sldId id="313" r:id="rId12"/>
    <p:sldId id="289" r:id="rId13"/>
    <p:sldId id="303" r:id="rId14"/>
    <p:sldId id="304" r:id="rId15"/>
    <p:sldId id="305" r:id="rId16"/>
    <p:sldId id="300" r:id="rId17"/>
    <p:sldId id="310" r:id="rId18"/>
    <p:sldId id="302" r:id="rId19"/>
    <p:sldId id="297" r:id="rId20"/>
    <p:sldId id="295" r:id="rId21"/>
    <p:sldId id="299" r:id="rId22"/>
    <p:sldId id="292" r:id="rId23"/>
    <p:sldId id="293" r:id="rId24"/>
    <p:sldId id="294" r:id="rId25"/>
  </p:sldIdLst>
  <p:sldSz cx="12192000" cy="6858000"/>
  <p:notesSz cx="6797675" cy="9926638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ohannes Ziegel" initials="JZ" lastIdx="1" clrIdx="0">
    <p:extLst>
      <p:ext uri="{19B8F6BF-5375-455C-9EA6-DF929625EA0E}">
        <p15:presenceInfo xmlns:p15="http://schemas.microsoft.com/office/powerpoint/2012/main" userId="S-1-5-21-258363690-2574156647-786041741-115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270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126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193EA702-9FF5-4C18-83F4-A00EB318A79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6189" cy="49823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de-DE"/>
              <a:t>Vorstellung Endausbau am 18.01.2024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670955B-928A-4D49-A7F9-ED878FF3EA6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49899" y="0"/>
            <a:ext cx="2946189" cy="49823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440DFB-5989-4FBC-A40B-25F72D51F405}" type="datetimeFigureOut">
              <a:rPr lang="de-DE" smtClean="0"/>
              <a:t>01.02.2024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9F48322-864F-470A-AB20-34D493D90AA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1" y="9428403"/>
            <a:ext cx="2946189" cy="49823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A685819-C9A8-4400-92E6-B94C6B4D191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49899" y="9428403"/>
            <a:ext cx="2946189" cy="49823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B587B3-712C-47B1-AA5D-16A05C73F58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2423572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de-DE"/>
              <a:t>Vorstellung Endausbau am 18.01.2024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4" y="1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0011D8-6123-4C4D-A38C-AD28B79CD5D9}" type="datetimeFigureOut">
              <a:rPr lang="de-DE" smtClean="0"/>
              <a:t>01.02.2024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4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95052E-B0F1-45AB-B7B7-F250CE885F4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9541640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95052E-B0F1-45AB-B7B7-F250CE885F4B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869199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95052E-B0F1-45AB-B7B7-F250CE885F4B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120616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95052E-B0F1-45AB-B7B7-F250CE885F4B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749643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95052E-B0F1-45AB-B7B7-F250CE885F4B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911295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95052E-B0F1-45AB-B7B7-F250CE885F4B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008223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95052E-B0F1-45AB-B7B7-F250CE885F4B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440235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95052E-B0F1-45AB-B7B7-F250CE885F4B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300093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95052E-B0F1-45AB-B7B7-F250CE885F4B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876526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95052E-B0F1-45AB-B7B7-F250CE885F4B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853220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95052E-B0F1-45AB-B7B7-F250CE885F4B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0761470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95052E-B0F1-45AB-B7B7-F250CE885F4B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291872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95052E-B0F1-45AB-B7B7-F250CE885F4B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3322209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95052E-B0F1-45AB-B7B7-F250CE885F4B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0816972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95052E-B0F1-45AB-B7B7-F250CE885F4B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8611065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95052E-B0F1-45AB-B7B7-F250CE885F4B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8448485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95052E-B0F1-45AB-B7B7-F250CE885F4B}" type="slidenum">
              <a:rPr lang="de-DE" smtClean="0"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0922822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95052E-B0F1-45AB-B7B7-F250CE885F4B}" type="slidenum">
              <a:rPr lang="de-DE" smtClean="0"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2020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95052E-B0F1-45AB-B7B7-F250CE885F4B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244057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95052E-B0F1-45AB-B7B7-F250CE885F4B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217314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95052E-B0F1-45AB-B7B7-F250CE885F4B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508075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95052E-B0F1-45AB-B7B7-F250CE885F4B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36169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95052E-B0F1-45AB-B7B7-F250CE885F4B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487835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95052E-B0F1-45AB-B7B7-F250CE885F4B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373399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95052E-B0F1-45AB-B7B7-F250CE885F4B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540569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34AA2-9C66-45F6-A40F-0C4D70E7A891}" type="datetime1">
              <a:rPr lang="de-DE" smtClean="0"/>
              <a:t>01.02.2024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Anliegerversammlung Vorstellung Straßenendausbau am 01.02.2024  ___________________________________________________________________________________________________________________________________________________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7F983-0173-4629-A3E0-D054AA630E2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716287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8201-1687-4A8B-9357-1C64C20CC21A}" type="datetime1">
              <a:rPr lang="de-DE" smtClean="0"/>
              <a:t>01.02.2024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Anliegerversammlung Vorstellung Straßenendausbau am 01.02.2024  ___________________________________________________________________________________________________________________________________________________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7F983-0173-4629-A3E0-D054AA630E2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988924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A65D5-C74F-45A2-9656-EF6730AA636B}" type="datetime1">
              <a:rPr lang="de-DE" smtClean="0"/>
              <a:t>01.02.2024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Anliegerversammlung Vorstellung Straßenendausbau am 01.02.2024  ___________________________________________________________________________________________________________________________________________________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7F983-0173-4629-A3E0-D054AA630E2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857252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46AF6-1CD2-44D4-9E50-B2416A808E53}" type="datetime1">
              <a:rPr lang="de-DE" smtClean="0"/>
              <a:t>01.02.2024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Anliegerversammlung Vorstellung Straßenendausbau am 01.02.2024  ___________________________________________________________________________________________________________________________________________________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7F983-0173-4629-A3E0-D054AA630E2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57739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B58CB-E1C8-4C34-A74A-84AC33156792}" type="datetime1">
              <a:rPr lang="de-DE" smtClean="0"/>
              <a:t>01.02.2024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Anliegerversammlung Vorstellung Straßenendausbau am 01.02.2024  ___________________________________________________________________________________________________________________________________________________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7F983-0173-4629-A3E0-D054AA630E2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92048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86596-FF1E-47EF-A8AF-AC6374A54BB5}" type="datetime1">
              <a:rPr lang="de-DE" smtClean="0"/>
              <a:t>01.02.2024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Anliegerversammlung Vorstellung Straßenendausbau am 01.02.2024  ___________________________________________________________________________________________________________________________________________________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7F983-0173-4629-A3E0-D054AA630E2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986598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D27D9-458E-4A64-B334-E0D24FA6F72E}" type="datetime1">
              <a:rPr lang="de-DE" smtClean="0"/>
              <a:t>01.02.2024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Anliegerversammlung Vorstellung Straßenendausbau am 01.02.2024  ___________________________________________________________________________________________________________________________________________________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7F983-0173-4629-A3E0-D054AA630E2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12775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A39DE-7B4D-445E-B37A-E0496EFC8B8B}" type="datetime1">
              <a:rPr lang="de-DE" smtClean="0"/>
              <a:t>01.02.2024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Anliegerversammlung Vorstellung Straßenendausbau am 01.02.2024  ___________________________________________________________________________________________________________________________________________________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7F983-0173-4629-A3E0-D054AA630E2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407066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CD3AE-0154-4A87-868B-58DB4C09A913}" type="datetime1">
              <a:rPr lang="de-DE" smtClean="0"/>
              <a:t>01.02.2024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Anliegerversammlung Vorstellung Straßenendausbau am 01.02.2024  ___________________________________________________________________________________________________________________________________________________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7F983-0173-4629-A3E0-D054AA630E2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954678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0A31D-2BDD-432B-8EFC-18C2BE875B7D}" type="datetime1">
              <a:rPr lang="de-DE" smtClean="0"/>
              <a:t>01.02.2024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Anliegerversammlung Vorstellung Straßenendausbau am 01.02.2024  ___________________________________________________________________________________________________________________________________________________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7F983-0173-4629-A3E0-D054AA630E2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724301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2041B-2A48-4CAD-A254-A09A03E2D66F}" type="datetime1">
              <a:rPr lang="de-DE" smtClean="0"/>
              <a:t>01.02.2024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Anliegerversammlung Vorstellung Straßenendausbau am 01.02.2024  ___________________________________________________________________________________________________________________________________________________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7F983-0173-4629-A3E0-D054AA630E2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552260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/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D81B46-849A-4DB8-8AE2-0000E7A34FDE}" type="datetime1">
              <a:rPr lang="de-DE" smtClean="0"/>
              <a:t>01.02.2024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Anliegerversammlung Vorstellung Straßenendausbau am 01.02.2024  ___________________________________________________________________________________________________________________________________________________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B7F983-0173-4629-A3E0-D054AA630E2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8382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8" r:id="rId1"/>
    <p:sldLayoutId id="2147483969" r:id="rId2"/>
    <p:sldLayoutId id="2147483970" r:id="rId3"/>
    <p:sldLayoutId id="2147483971" r:id="rId4"/>
    <p:sldLayoutId id="2147483972" r:id="rId5"/>
    <p:sldLayoutId id="2147483973" r:id="rId6"/>
    <p:sldLayoutId id="2147483974" r:id="rId7"/>
    <p:sldLayoutId id="2147483975" r:id="rId8"/>
    <p:sldLayoutId id="2147483976" r:id="rId9"/>
    <p:sldLayoutId id="2147483977" r:id="rId10"/>
    <p:sldLayoutId id="2147483978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emf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haltsplatzhalter 5"/>
          <p:cNvSpPr>
            <a:spLocks noGrp="1"/>
          </p:cNvSpPr>
          <p:nvPr>
            <p:ph sz="half" idx="2"/>
          </p:nvPr>
        </p:nvSpPr>
        <p:spPr>
          <a:xfrm>
            <a:off x="564581" y="2402411"/>
            <a:ext cx="11402518" cy="177997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de-DE" sz="3600" dirty="0">
                <a:latin typeface="Arial" panose="020B0604020202020204" pitchFamily="34" charset="0"/>
                <a:cs typeface="Arial" panose="020B0604020202020204" pitchFamily="34" charset="0"/>
              </a:rPr>
              <a:t>Vorstellung </a:t>
            </a:r>
          </a:p>
          <a:p>
            <a:pPr marL="0" indent="0" algn="ctr">
              <a:buNone/>
            </a:pPr>
            <a:r>
              <a:rPr lang="de-DE" sz="3600" dirty="0">
                <a:latin typeface="Arial" panose="020B0604020202020204" pitchFamily="34" charset="0"/>
                <a:cs typeface="Arial" panose="020B0604020202020204" pitchFamily="34" charset="0"/>
              </a:rPr>
              <a:t>Straßen-Endausbau</a:t>
            </a:r>
            <a:endParaRPr lang="de-DE" sz="3600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DCCB730-D872-413C-BACB-E8B2C7DBF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3886" y="352726"/>
            <a:ext cx="11402518" cy="754179"/>
          </a:xfrm>
        </p:spPr>
        <p:txBody>
          <a:bodyPr/>
          <a:lstStyle/>
          <a:p>
            <a:pPr algn="l"/>
            <a:r>
              <a:rPr lang="de-DE">
                <a:solidFill>
                  <a:schemeClr val="tx1"/>
                </a:solidFill>
              </a:rPr>
              <a:t>Anliegerversammlung Vorstellung Straßenendausbau am 01.02.2024  ___________________________________________________________________________________________________________________________________________________</a:t>
            </a:r>
            <a:endParaRPr lang="de-DE" dirty="0">
              <a:solidFill>
                <a:schemeClr val="tx1"/>
              </a:solidFill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C384C51-D2C0-4DA8-B307-A289405B4D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3104" y="456057"/>
            <a:ext cx="1588008" cy="509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231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DCCB730-D872-413C-BACB-E8B2C7DBF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3886" y="352726"/>
            <a:ext cx="11402518" cy="754179"/>
          </a:xfrm>
        </p:spPr>
        <p:txBody>
          <a:bodyPr/>
          <a:lstStyle/>
          <a:p>
            <a:pPr algn="l"/>
            <a:r>
              <a:rPr lang="de-DE">
                <a:solidFill>
                  <a:schemeClr val="tx1"/>
                </a:solidFill>
              </a:rPr>
              <a:t>Anliegerversammlung Vorstellung Straßenendausbau am 01.02.2024  ___________________________________________________________________________________________________________________________________________________</a:t>
            </a:r>
            <a:endParaRPr lang="de-DE" dirty="0">
              <a:solidFill>
                <a:schemeClr val="tx1"/>
              </a:solidFill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C384C51-D2C0-4DA8-B307-A289405B4D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3104" y="456057"/>
            <a:ext cx="1588008" cy="509016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0CF8452C-E578-44B5-9EFF-AFF85D8AFEE0}"/>
              </a:ext>
            </a:extLst>
          </p:cNvPr>
          <p:cNvSpPr txBox="1"/>
          <p:nvPr/>
        </p:nvSpPr>
        <p:spPr>
          <a:xfrm>
            <a:off x="2508915" y="6505274"/>
            <a:ext cx="721246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50" b="1" dirty="0">
                <a:latin typeface="Arial" panose="020B0604020202020204" pitchFamily="34" charset="0"/>
                <a:cs typeface="Arial" panose="020B0604020202020204" pitchFamily="34" charset="0"/>
              </a:rPr>
              <a:t>Katasterlageplan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E1182654-4F29-470F-B8D0-6B855CCFF62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03" b="13509"/>
          <a:stretch/>
        </p:blipFill>
        <p:spPr>
          <a:xfrm>
            <a:off x="1596000" y="1068404"/>
            <a:ext cx="9000000" cy="5274845"/>
          </a:xfrm>
          <a:prstGeom prst="rect">
            <a:avLst/>
          </a:prstGeom>
        </p:spPr>
      </p:pic>
      <p:sp>
        <p:nvSpPr>
          <p:cNvPr id="2" name="Multiplikationszeichen 1">
            <a:extLst>
              <a:ext uri="{FF2B5EF4-FFF2-40B4-BE49-F238E27FC236}">
                <a16:creationId xmlns:a16="http://schemas.microsoft.com/office/drawing/2014/main" id="{999B0A2F-50BC-42B5-87E2-09D59E582487}"/>
              </a:ext>
            </a:extLst>
          </p:cNvPr>
          <p:cNvSpPr/>
          <p:nvPr/>
        </p:nvSpPr>
        <p:spPr>
          <a:xfrm>
            <a:off x="2646310" y="2482807"/>
            <a:ext cx="230114" cy="224059"/>
          </a:xfrm>
          <a:prstGeom prst="mathMultiply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Multiplikationszeichen 7">
            <a:extLst>
              <a:ext uri="{FF2B5EF4-FFF2-40B4-BE49-F238E27FC236}">
                <a16:creationId xmlns:a16="http://schemas.microsoft.com/office/drawing/2014/main" id="{486C9439-4FCB-471A-9385-4F5F44102CAE}"/>
              </a:ext>
            </a:extLst>
          </p:cNvPr>
          <p:cNvSpPr/>
          <p:nvPr/>
        </p:nvSpPr>
        <p:spPr>
          <a:xfrm>
            <a:off x="2761367" y="2756861"/>
            <a:ext cx="230114" cy="224059"/>
          </a:xfrm>
          <a:prstGeom prst="mathMultiply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Multiplikationszeichen 8">
            <a:extLst>
              <a:ext uri="{FF2B5EF4-FFF2-40B4-BE49-F238E27FC236}">
                <a16:creationId xmlns:a16="http://schemas.microsoft.com/office/drawing/2014/main" id="{D21D7CD7-E3BF-4995-BF73-CBBF79527905}"/>
              </a:ext>
            </a:extLst>
          </p:cNvPr>
          <p:cNvSpPr/>
          <p:nvPr/>
        </p:nvSpPr>
        <p:spPr>
          <a:xfrm>
            <a:off x="2761367" y="3186152"/>
            <a:ext cx="230114" cy="224059"/>
          </a:xfrm>
          <a:prstGeom prst="mathMultiply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Multiplikationszeichen 10">
            <a:extLst>
              <a:ext uri="{FF2B5EF4-FFF2-40B4-BE49-F238E27FC236}">
                <a16:creationId xmlns:a16="http://schemas.microsoft.com/office/drawing/2014/main" id="{38ED0168-719C-4449-A4D4-839E7FA8EB7C}"/>
              </a:ext>
            </a:extLst>
          </p:cNvPr>
          <p:cNvSpPr/>
          <p:nvPr/>
        </p:nvSpPr>
        <p:spPr>
          <a:xfrm>
            <a:off x="2816877" y="3593796"/>
            <a:ext cx="230114" cy="224059"/>
          </a:xfrm>
          <a:prstGeom prst="mathMultiply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Multiplikationszeichen 11">
            <a:extLst>
              <a:ext uri="{FF2B5EF4-FFF2-40B4-BE49-F238E27FC236}">
                <a16:creationId xmlns:a16="http://schemas.microsoft.com/office/drawing/2014/main" id="{F9CC76DB-3D58-421C-8CED-6D4599232A33}"/>
              </a:ext>
            </a:extLst>
          </p:cNvPr>
          <p:cNvSpPr/>
          <p:nvPr/>
        </p:nvSpPr>
        <p:spPr>
          <a:xfrm>
            <a:off x="3256512" y="2532802"/>
            <a:ext cx="230114" cy="224059"/>
          </a:xfrm>
          <a:prstGeom prst="mathMultiply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Multiplikationszeichen 12">
            <a:extLst>
              <a:ext uri="{FF2B5EF4-FFF2-40B4-BE49-F238E27FC236}">
                <a16:creationId xmlns:a16="http://schemas.microsoft.com/office/drawing/2014/main" id="{703BA6D6-0C12-457D-B458-5DCD171497CA}"/>
              </a:ext>
            </a:extLst>
          </p:cNvPr>
          <p:cNvSpPr/>
          <p:nvPr/>
        </p:nvSpPr>
        <p:spPr>
          <a:xfrm>
            <a:off x="3567775" y="2417414"/>
            <a:ext cx="230114" cy="224059"/>
          </a:xfrm>
          <a:prstGeom prst="mathMultiply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Multiplikationszeichen 13">
            <a:extLst>
              <a:ext uri="{FF2B5EF4-FFF2-40B4-BE49-F238E27FC236}">
                <a16:creationId xmlns:a16="http://schemas.microsoft.com/office/drawing/2014/main" id="{195AEA50-E728-4894-820A-3DBB6005ABD0}"/>
              </a:ext>
            </a:extLst>
          </p:cNvPr>
          <p:cNvSpPr/>
          <p:nvPr/>
        </p:nvSpPr>
        <p:spPr>
          <a:xfrm>
            <a:off x="4317256" y="2058723"/>
            <a:ext cx="230114" cy="224059"/>
          </a:xfrm>
          <a:prstGeom prst="mathMultiply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Multiplikationszeichen 14">
            <a:extLst>
              <a:ext uri="{FF2B5EF4-FFF2-40B4-BE49-F238E27FC236}">
                <a16:creationId xmlns:a16="http://schemas.microsoft.com/office/drawing/2014/main" id="{19727882-8D5E-45A8-ADB0-7ADE7291C753}"/>
              </a:ext>
            </a:extLst>
          </p:cNvPr>
          <p:cNvSpPr/>
          <p:nvPr/>
        </p:nvSpPr>
        <p:spPr>
          <a:xfrm>
            <a:off x="4717936" y="2008015"/>
            <a:ext cx="230114" cy="224059"/>
          </a:xfrm>
          <a:prstGeom prst="mathMultiply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Multiplikationszeichen 15">
            <a:extLst>
              <a:ext uri="{FF2B5EF4-FFF2-40B4-BE49-F238E27FC236}">
                <a16:creationId xmlns:a16="http://schemas.microsoft.com/office/drawing/2014/main" id="{C359CEA5-BADF-41BB-B3D3-7B53A75A5E16}"/>
              </a:ext>
            </a:extLst>
          </p:cNvPr>
          <p:cNvSpPr/>
          <p:nvPr/>
        </p:nvSpPr>
        <p:spPr>
          <a:xfrm>
            <a:off x="5081875" y="1895985"/>
            <a:ext cx="230114" cy="224059"/>
          </a:xfrm>
          <a:prstGeom prst="mathMultiply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Multiplikationszeichen 16">
            <a:extLst>
              <a:ext uri="{FF2B5EF4-FFF2-40B4-BE49-F238E27FC236}">
                <a16:creationId xmlns:a16="http://schemas.microsoft.com/office/drawing/2014/main" id="{8F29381D-409B-42DA-8256-EF16F951958D}"/>
              </a:ext>
            </a:extLst>
          </p:cNvPr>
          <p:cNvSpPr/>
          <p:nvPr/>
        </p:nvSpPr>
        <p:spPr>
          <a:xfrm>
            <a:off x="3682832" y="3582259"/>
            <a:ext cx="230114" cy="224059"/>
          </a:xfrm>
          <a:prstGeom prst="mathMultiply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Multiplikationszeichen 17">
            <a:extLst>
              <a:ext uri="{FF2B5EF4-FFF2-40B4-BE49-F238E27FC236}">
                <a16:creationId xmlns:a16="http://schemas.microsoft.com/office/drawing/2014/main" id="{CB9A1AA0-EFEC-4DA0-A94F-5CA9F9D63E7B}"/>
              </a:ext>
            </a:extLst>
          </p:cNvPr>
          <p:cNvSpPr/>
          <p:nvPr/>
        </p:nvSpPr>
        <p:spPr>
          <a:xfrm>
            <a:off x="3682832" y="3918457"/>
            <a:ext cx="230114" cy="224059"/>
          </a:xfrm>
          <a:prstGeom prst="mathMultiply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Multiplikationszeichen 18">
            <a:extLst>
              <a:ext uri="{FF2B5EF4-FFF2-40B4-BE49-F238E27FC236}">
                <a16:creationId xmlns:a16="http://schemas.microsoft.com/office/drawing/2014/main" id="{BEAF7BF1-B5B6-4CD0-B4FB-3A1B17A20DA0}"/>
              </a:ext>
            </a:extLst>
          </p:cNvPr>
          <p:cNvSpPr/>
          <p:nvPr/>
        </p:nvSpPr>
        <p:spPr>
          <a:xfrm>
            <a:off x="3567775" y="4473446"/>
            <a:ext cx="230114" cy="224059"/>
          </a:xfrm>
          <a:prstGeom prst="mathMultiply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Multiplikationszeichen 19">
            <a:extLst>
              <a:ext uri="{FF2B5EF4-FFF2-40B4-BE49-F238E27FC236}">
                <a16:creationId xmlns:a16="http://schemas.microsoft.com/office/drawing/2014/main" id="{CA755753-0343-4E0E-8541-E3D25B4D8137}"/>
              </a:ext>
            </a:extLst>
          </p:cNvPr>
          <p:cNvSpPr/>
          <p:nvPr/>
        </p:nvSpPr>
        <p:spPr>
          <a:xfrm>
            <a:off x="5032081" y="2698630"/>
            <a:ext cx="230114" cy="224059"/>
          </a:xfrm>
          <a:prstGeom prst="mathMultiply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Multiplikationszeichen 20">
            <a:extLst>
              <a:ext uri="{FF2B5EF4-FFF2-40B4-BE49-F238E27FC236}">
                <a16:creationId xmlns:a16="http://schemas.microsoft.com/office/drawing/2014/main" id="{8306DFF5-C923-4315-B6CF-10C10148DEFA}"/>
              </a:ext>
            </a:extLst>
          </p:cNvPr>
          <p:cNvSpPr/>
          <p:nvPr/>
        </p:nvSpPr>
        <p:spPr>
          <a:xfrm>
            <a:off x="5081875" y="2962093"/>
            <a:ext cx="230114" cy="224059"/>
          </a:xfrm>
          <a:prstGeom prst="mathMultiply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Multiplikationszeichen 21">
            <a:extLst>
              <a:ext uri="{FF2B5EF4-FFF2-40B4-BE49-F238E27FC236}">
                <a16:creationId xmlns:a16="http://schemas.microsoft.com/office/drawing/2014/main" id="{E98818B7-C64C-4AD3-B454-94B8CB8D4401}"/>
              </a:ext>
            </a:extLst>
          </p:cNvPr>
          <p:cNvSpPr/>
          <p:nvPr/>
        </p:nvSpPr>
        <p:spPr>
          <a:xfrm>
            <a:off x="5116712" y="3181607"/>
            <a:ext cx="230114" cy="224059"/>
          </a:xfrm>
          <a:prstGeom prst="mathMultiply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Multiplikationszeichen 22">
            <a:extLst>
              <a:ext uri="{FF2B5EF4-FFF2-40B4-BE49-F238E27FC236}">
                <a16:creationId xmlns:a16="http://schemas.microsoft.com/office/drawing/2014/main" id="{95E8C367-ECE7-4583-859A-3A37451601C2}"/>
              </a:ext>
            </a:extLst>
          </p:cNvPr>
          <p:cNvSpPr/>
          <p:nvPr/>
        </p:nvSpPr>
        <p:spPr>
          <a:xfrm>
            <a:off x="5172563" y="3452335"/>
            <a:ext cx="230114" cy="224059"/>
          </a:xfrm>
          <a:prstGeom prst="mathMultiply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Multiplikationszeichen 23">
            <a:extLst>
              <a:ext uri="{FF2B5EF4-FFF2-40B4-BE49-F238E27FC236}">
                <a16:creationId xmlns:a16="http://schemas.microsoft.com/office/drawing/2014/main" id="{1587D09A-9080-4288-81FD-9E2860F6BF94}"/>
              </a:ext>
            </a:extLst>
          </p:cNvPr>
          <p:cNvSpPr/>
          <p:nvPr/>
        </p:nvSpPr>
        <p:spPr>
          <a:xfrm>
            <a:off x="2810675" y="5451248"/>
            <a:ext cx="230114" cy="224059"/>
          </a:xfrm>
          <a:prstGeom prst="mathMultiply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Multiplikationszeichen 24">
            <a:extLst>
              <a:ext uri="{FF2B5EF4-FFF2-40B4-BE49-F238E27FC236}">
                <a16:creationId xmlns:a16="http://schemas.microsoft.com/office/drawing/2014/main" id="{7A1A0D35-BB5A-47D9-83C3-283744F398C5}"/>
              </a:ext>
            </a:extLst>
          </p:cNvPr>
          <p:cNvSpPr/>
          <p:nvPr/>
        </p:nvSpPr>
        <p:spPr>
          <a:xfrm>
            <a:off x="4202199" y="5273964"/>
            <a:ext cx="230114" cy="224059"/>
          </a:xfrm>
          <a:prstGeom prst="mathMultiply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Multiplikationszeichen 25">
            <a:extLst>
              <a:ext uri="{FF2B5EF4-FFF2-40B4-BE49-F238E27FC236}">
                <a16:creationId xmlns:a16="http://schemas.microsoft.com/office/drawing/2014/main" id="{4243BA0A-301A-40F4-926B-99F63BE85D7A}"/>
              </a:ext>
            </a:extLst>
          </p:cNvPr>
          <p:cNvSpPr/>
          <p:nvPr/>
        </p:nvSpPr>
        <p:spPr>
          <a:xfrm>
            <a:off x="4582287" y="5193049"/>
            <a:ext cx="230114" cy="224059"/>
          </a:xfrm>
          <a:prstGeom prst="mathMultiply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Multiplikationszeichen 26">
            <a:extLst>
              <a:ext uri="{FF2B5EF4-FFF2-40B4-BE49-F238E27FC236}">
                <a16:creationId xmlns:a16="http://schemas.microsoft.com/office/drawing/2014/main" id="{08AF116D-28BC-4B8B-97EC-0B377BA2FEC3}"/>
              </a:ext>
            </a:extLst>
          </p:cNvPr>
          <p:cNvSpPr/>
          <p:nvPr/>
        </p:nvSpPr>
        <p:spPr>
          <a:xfrm>
            <a:off x="4967419" y="5088256"/>
            <a:ext cx="230114" cy="224059"/>
          </a:xfrm>
          <a:prstGeom prst="mathMultiply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Multiplikationszeichen 27">
            <a:extLst>
              <a:ext uri="{FF2B5EF4-FFF2-40B4-BE49-F238E27FC236}">
                <a16:creationId xmlns:a16="http://schemas.microsoft.com/office/drawing/2014/main" id="{D718B53F-0CEB-4AB6-B1C7-D2D0DFC71062}"/>
              </a:ext>
            </a:extLst>
          </p:cNvPr>
          <p:cNvSpPr/>
          <p:nvPr/>
        </p:nvSpPr>
        <p:spPr>
          <a:xfrm>
            <a:off x="5402677" y="4968990"/>
            <a:ext cx="230114" cy="224059"/>
          </a:xfrm>
          <a:prstGeom prst="mathMultiply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9" name="Multiplikationszeichen 28">
            <a:extLst>
              <a:ext uri="{FF2B5EF4-FFF2-40B4-BE49-F238E27FC236}">
                <a16:creationId xmlns:a16="http://schemas.microsoft.com/office/drawing/2014/main" id="{3E853DAB-6DC3-4516-84CC-32323F386ABD}"/>
              </a:ext>
            </a:extLst>
          </p:cNvPr>
          <p:cNvSpPr/>
          <p:nvPr/>
        </p:nvSpPr>
        <p:spPr>
          <a:xfrm>
            <a:off x="5692077" y="1821035"/>
            <a:ext cx="230114" cy="224059"/>
          </a:xfrm>
          <a:prstGeom prst="mathMultiply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0" name="Multiplikationszeichen 29">
            <a:extLst>
              <a:ext uri="{FF2B5EF4-FFF2-40B4-BE49-F238E27FC236}">
                <a16:creationId xmlns:a16="http://schemas.microsoft.com/office/drawing/2014/main" id="{CB21D612-E9DA-47B5-A01B-9A2ECEF02318}"/>
              </a:ext>
            </a:extLst>
          </p:cNvPr>
          <p:cNvSpPr/>
          <p:nvPr/>
        </p:nvSpPr>
        <p:spPr>
          <a:xfrm>
            <a:off x="5980943" y="1698410"/>
            <a:ext cx="230114" cy="224059"/>
          </a:xfrm>
          <a:prstGeom prst="mathMultiply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1" name="Multiplikationszeichen 30">
            <a:extLst>
              <a:ext uri="{FF2B5EF4-FFF2-40B4-BE49-F238E27FC236}">
                <a16:creationId xmlns:a16="http://schemas.microsoft.com/office/drawing/2014/main" id="{DB2DC3EE-712D-408E-8E76-B974747D0A5A}"/>
              </a:ext>
            </a:extLst>
          </p:cNvPr>
          <p:cNvSpPr/>
          <p:nvPr/>
        </p:nvSpPr>
        <p:spPr>
          <a:xfrm>
            <a:off x="6284153" y="1502174"/>
            <a:ext cx="230114" cy="224059"/>
          </a:xfrm>
          <a:prstGeom prst="mathMultiply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Multiplikationszeichen 31">
            <a:extLst>
              <a:ext uri="{FF2B5EF4-FFF2-40B4-BE49-F238E27FC236}">
                <a16:creationId xmlns:a16="http://schemas.microsoft.com/office/drawing/2014/main" id="{6AD5C5F1-4D3A-448C-B817-DDBDC994AB09}"/>
              </a:ext>
            </a:extLst>
          </p:cNvPr>
          <p:cNvSpPr/>
          <p:nvPr/>
        </p:nvSpPr>
        <p:spPr>
          <a:xfrm>
            <a:off x="6587363" y="1400792"/>
            <a:ext cx="230114" cy="224059"/>
          </a:xfrm>
          <a:prstGeom prst="mathMultiply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3" name="Multiplikationszeichen 32">
            <a:extLst>
              <a:ext uri="{FF2B5EF4-FFF2-40B4-BE49-F238E27FC236}">
                <a16:creationId xmlns:a16="http://schemas.microsoft.com/office/drawing/2014/main" id="{F9CE2910-86F6-4885-B175-792FC0B6B8E0}"/>
              </a:ext>
            </a:extLst>
          </p:cNvPr>
          <p:cNvSpPr/>
          <p:nvPr/>
        </p:nvSpPr>
        <p:spPr>
          <a:xfrm>
            <a:off x="7884534" y="1180972"/>
            <a:ext cx="230114" cy="224059"/>
          </a:xfrm>
          <a:prstGeom prst="mathMultiply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4" name="Multiplikationszeichen 33">
            <a:extLst>
              <a:ext uri="{FF2B5EF4-FFF2-40B4-BE49-F238E27FC236}">
                <a16:creationId xmlns:a16="http://schemas.microsoft.com/office/drawing/2014/main" id="{F8B72797-141C-4009-872F-9D07F09CBDD0}"/>
              </a:ext>
            </a:extLst>
          </p:cNvPr>
          <p:cNvSpPr/>
          <p:nvPr/>
        </p:nvSpPr>
        <p:spPr>
          <a:xfrm>
            <a:off x="9102725" y="1585646"/>
            <a:ext cx="230114" cy="224059"/>
          </a:xfrm>
          <a:prstGeom prst="mathMultiply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5" name="Multiplikationszeichen 34">
            <a:extLst>
              <a:ext uri="{FF2B5EF4-FFF2-40B4-BE49-F238E27FC236}">
                <a16:creationId xmlns:a16="http://schemas.microsoft.com/office/drawing/2014/main" id="{A79C80E7-311E-4563-A37B-2E2446A4758A}"/>
              </a:ext>
            </a:extLst>
          </p:cNvPr>
          <p:cNvSpPr/>
          <p:nvPr/>
        </p:nvSpPr>
        <p:spPr>
          <a:xfrm>
            <a:off x="9332839" y="1947720"/>
            <a:ext cx="230114" cy="224059"/>
          </a:xfrm>
          <a:prstGeom prst="mathMultiply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6" name="Multiplikationszeichen 35">
            <a:extLst>
              <a:ext uri="{FF2B5EF4-FFF2-40B4-BE49-F238E27FC236}">
                <a16:creationId xmlns:a16="http://schemas.microsoft.com/office/drawing/2014/main" id="{5044EF83-4E47-4034-A67B-0F235487CBA6}"/>
              </a:ext>
            </a:extLst>
          </p:cNvPr>
          <p:cNvSpPr/>
          <p:nvPr/>
        </p:nvSpPr>
        <p:spPr>
          <a:xfrm>
            <a:off x="9491261" y="2197764"/>
            <a:ext cx="230114" cy="224059"/>
          </a:xfrm>
          <a:prstGeom prst="mathMultiply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7" name="Multiplikationszeichen 36">
            <a:extLst>
              <a:ext uri="{FF2B5EF4-FFF2-40B4-BE49-F238E27FC236}">
                <a16:creationId xmlns:a16="http://schemas.microsoft.com/office/drawing/2014/main" id="{A1019CC7-3FB4-4D00-8A43-5C95FB56C2DF}"/>
              </a:ext>
            </a:extLst>
          </p:cNvPr>
          <p:cNvSpPr/>
          <p:nvPr/>
        </p:nvSpPr>
        <p:spPr>
          <a:xfrm>
            <a:off x="8055101" y="2813888"/>
            <a:ext cx="230114" cy="224059"/>
          </a:xfrm>
          <a:prstGeom prst="mathMultiply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8" name="Multiplikationszeichen 37">
            <a:extLst>
              <a:ext uri="{FF2B5EF4-FFF2-40B4-BE49-F238E27FC236}">
                <a16:creationId xmlns:a16="http://schemas.microsoft.com/office/drawing/2014/main" id="{C3606B93-C50A-4F62-B011-7FEA5B751E3D}"/>
              </a:ext>
            </a:extLst>
          </p:cNvPr>
          <p:cNvSpPr/>
          <p:nvPr/>
        </p:nvSpPr>
        <p:spPr>
          <a:xfrm>
            <a:off x="7353657" y="3934486"/>
            <a:ext cx="230114" cy="224059"/>
          </a:xfrm>
          <a:prstGeom prst="mathMultiply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9" name="Multiplikationszeichen 38">
            <a:extLst>
              <a:ext uri="{FF2B5EF4-FFF2-40B4-BE49-F238E27FC236}">
                <a16:creationId xmlns:a16="http://schemas.microsoft.com/office/drawing/2014/main" id="{DFE6B94B-0B8D-45D8-808E-81BF35BE3B5C}"/>
              </a:ext>
            </a:extLst>
          </p:cNvPr>
          <p:cNvSpPr/>
          <p:nvPr/>
        </p:nvSpPr>
        <p:spPr>
          <a:xfrm>
            <a:off x="7024359" y="4010182"/>
            <a:ext cx="230114" cy="224059"/>
          </a:xfrm>
          <a:prstGeom prst="mathMultiply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0" name="Multiplikationszeichen 39">
            <a:extLst>
              <a:ext uri="{FF2B5EF4-FFF2-40B4-BE49-F238E27FC236}">
                <a16:creationId xmlns:a16="http://schemas.microsoft.com/office/drawing/2014/main" id="{D8332725-68FB-40BD-A09E-F57611FE864B}"/>
              </a:ext>
            </a:extLst>
          </p:cNvPr>
          <p:cNvSpPr/>
          <p:nvPr/>
        </p:nvSpPr>
        <p:spPr>
          <a:xfrm>
            <a:off x="7267576" y="2566116"/>
            <a:ext cx="230114" cy="224059"/>
          </a:xfrm>
          <a:prstGeom prst="mathMultiply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1" name="Multiplikationszeichen 40">
            <a:extLst>
              <a:ext uri="{FF2B5EF4-FFF2-40B4-BE49-F238E27FC236}">
                <a16:creationId xmlns:a16="http://schemas.microsoft.com/office/drawing/2014/main" id="{EECA5FF8-78A1-4316-93F9-0666A27F3E15}"/>
              </a:ext>
            </a:extLst>
          </p:cNvPr>
          <p:cNvSpPr/>
          <p:nvPr/>
        </p:nvSpPr>
        <p:spPr>
          <a:xfrm>
            <a:off x="6231054" y="2430711"/>
            <a:ext cx="230114" cy="224059"/>
          </a:xfrm>
          <a:prstGeom prst="mathMultiply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2" name="Multiplikationszeichen 41">
            <a:extLst>
              <a:ext uri="{FF2B5EF4-FFF2-40B4-BE49-F238E27FC236}">
                <a16:creationId xmlns:a16="http://schemas.microsoft.com/office/drawing/2014/main" id="{F0E9FBD5-1597-4105-BD73-222D378C45CF}"/>
              </a:ext>
            </a:extLst>
          </p:cNvPr>
          <p:cNvSpPr/>
          <p:nvPr/>
        </p:nvSpPr>
        <p:spPr>
          <a:xfrm>
            <a:off x="1715573" y="6444509"/>
            <a:ext cx="230114" cy="224059"/>
          </a:xfrm>
          <a:prstGeom prst="mathMultiply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B71274BA-C77A-4DDC-9ED8-C0BE4DD60784}"/>
              </a:ext>
            </a:extLst>
          </p:cNvPr>
          <p:cNvSpPr txBox="1"/>
          <p:nvPr/>
        </p:nvSpPr>
        <p:spPr>
          <a:xfrm>
            <a:off x="1920262" y="6379204"/>
            <a:ext cx="32268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/>
              <a:t>= Grundstücke unbebaut</a:t>
            </a:r>
          </a:p>
        </p:txBody>
      </p:sp>
    </p:spTree>
    <p:extLst>
      <p:ext uri="{BB962C8B-B14F-4D97-AF65-F5344CB8AC3E}">
        <p14:creationId xmlns:p14="http://schemas.microsoft.com/office/powerpoint/2010/main" val="297265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haltsplatzhalter 5"/>
          <p:cNvSpPr>
            <a:spLocks noGrp="1"/>
          </p:cNvSpPr>
          <p:nvPr>
            <p:ph sz="half" idx="2"/>
          </p:nvPr>
        </p:nvSpPr>
        <p:spPr>
          <a:xfrm>
            <a:off x="564581" y="2402411"/>
            <a:ext cx="11402518" cy="177997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de-DE" sz="3600" dirty="0"/>
              <a:t>Geplanter Endausbau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DCCB730-D872-413C-BACB-E8B2C7DBF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3886" y="352726"/>
            <a:ext cx="11402518" cy="754179"/>
          </a:xfrm>
        </p:spPr>
        <p:txBody>
          <a:bodyPr/>
          <a:lstStyle/>
          <a:p>
            <a:pPr algn="l"/>
            <a:r>
              <a:rPr lang="de-DE">
                <a:solidFill>
                  <a:schemeClr val="tx1"/>
                </a:solidFill>
              </a:rPr>
              <a:t>Anliegerversammlung Vorstellung Straßenendausbau am 01.02.2024  ___________________________________________________________________________________________________________________________________________________</a:t>
            </a:r>
            <a:endParaRPr lang="de-DE" dirty="0">
              <a:solidFill>
                <a:schemeClr val="tx1"/>
              </a:solidFill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C384C51-D2C0-4DA8-B307-A289405B4D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3104" y="456057"/>
            <a:ext cx="1588008" cy="509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756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DCCB730-D872-413C-BACB-E8B2C7DBF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3886" y="352726"/>
            <a:ext cx="11402518" cy="754179"/>
          </a:xfrm>
        </p:spPr>
        <p:txBody>
          <a:bodyPr/>
          <a:lstStyle/>
          <a:p>
            <a:pPr algn="l"/>
            <a:r>
              <a:rPr lang="de-DE">
                <a:solidFill>
                  <a:schemeClr val="tx1"/>
                </a:solidFill>
              </a:rPr>
              <a:t>Anliegerversammlung Vorstellung Straßenendausbau am 01.02.2024  ___________________________________________________________________________________________________________________________________________________</a:t>
            </a:r>
            <a:endParaRPr lang="de-DE" dirty="0">
              <a:solidFill>
                <a:schemeClr val="tx1"/>
              </a:solidFill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C384C51-D2C0-4DA8-B307-A289405B4D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3104" y="456057"/>
            <a:ext cx="1588008" cy="509016"/>
          </a:xfrm>
          <a:prstGeom prst="rect">
            <a:avLst/>
          </a:prstGeom>
        </p:spPr>
      </p:pic>
      <p:pic>
        <p:nvPicPr>
          <p:cNvPr id="5" name="Inhaltsplatzhalter 6">
            <a:extLst>
              <a:ext uri="{FF2B5EF4-FFF2-40B4-BE49-F238E27FC236}">
                <a16:creationId xmlns:a16="http://schemas.microsoft.com/office/drawing/2014/main" id="{13071DA9-4D18-4136-8A23-E0920AB3FAB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307" y="924406"/>
            <a:ext cx="10262530" cy="5313747"/>
          </a:xfr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FF9FA366-9277-4DC0-9DFA-BAC0E355D5F3}"/>
              </a:ext>
            </a:extLst>
          </p:cNvPr>
          <p:cNvSpPr txBox="1"/>
          <p:nvPr/>
        </p:nvSpPr>
        <p:spPr>
          <a:xfrm>
            <a:off x="1194619" y="6304936"/>
            <a:ext cx="968231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50" b="1" u="sng" dirty="0">
                <a:latin typeface="Arial" panose="020B0604020202020204" pitchFamily="34" charset="0"/>
                <a:cs typeface="Arial" panose="020B0604020202020204" pitchFamily="34" charset="0"/>
              </a:rPr>
              <a:t>Endausbau</a:t>
            </a:r>
            <a:r>
              <a:rPr lang="de-DE" sz="1050" b="1" dirty="0">
                <a:latin typeface="Arial" panose="020B0604020202020204" pitchFamily="34" charset="0"/>
                <a:cs typeface="Arial" panose="020B0604020202020204" pitchFamily="34" charset="0"/>
              </a:rPr>
              <a:t>:  “In der Eichenbach“  2 Gehbereiche Pflaster/ Fahrbahn Asphalt</a:t>
            </a:r>
          </a:p>
        </p:txBody>
      </p:sp>
    </p:spTree>
    <p:extLst>
      <p:ext uri="{BB962C8B-B14F-4D97-AF65-F5344CB8AC3E}">
        <p14:creationId xmlns:p14="http://schemas.microsoft.com/office/powerpoint/2010/main" val="3102554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DCCB730-D872-413C-BACB-E8B2C7DBF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3886" y="352726"/>
            <a:ext cx="11402518" cy="754179"/>
          </a:xfrm>
        </p:spPr>
        <p:txBody>
          <a:bodyPr/>
          <a:lstStyle/>
          <a:p>
            <a:pPr algn="l"/>
            <a:r>
              <a:rPr lang="de-DE">
                <a:solidFill>
                  <a:schemeClr val="tx1"/>
                </a:solidFill>
              </a:rPr>
              <a:t>Anliegerversammlung Vorstellung Straßenendausbau am 01.02.2024  ___________________________________________________________________________________________________________________________________________________</a:t>
            </a:r>
            <a:endParaRPr lang="de-DE" dirty="0">
              <a:solidFill>
                <a:schemeClr val="tx1"/>
              </a:solidFill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C384C51-D2C0-4DA8-B307-A289405B4D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3104" y="456057"/>
            <a:ext cx="1588008" cy="509016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3F0002D1-C4B2-4B52-9594-0BB8106E7C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1745" y="1106905"/>
            <a:ext cx="7162800" cy="537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493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DCCB730-D872-413C-BACB-E8B2C7DBF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3886" y="352726"/>
            <a:ext cx="11402518" cy="754179"/>
          </a:xfrm>
        </p:spPr>
        <p:txBody>
          <a:bodyPr/>
          <a:lstStyle/>
          <a:p>
            <a:pPr algn="l"/>
            <a:r>
              <a:rPr lang="de-DE">
                <a:solidFill>
                  <a:schemeClr val="tx1"/>
                </a:solidFill>
              </a:rPr>
              <a:t>Anliegerversammlung Vorstellung Straßenendausbau am 01.02.2024  ___________________________________________________________________________________________________________________________________________________</a:t>
            </a:r>
            <a:endParaRPr lang="de-DE" dirty="0">
              <a:solidFill>
                <a:schemeClr val="tx1"/>
              </a:solidFill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C384C51-D2C0-4DA8-B307-A289405B4D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3104" y="456057"/>
            <a:ext cx="1588008" cy="509016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FF9FA366-9277-4DC0-9DFA-BAC0E355D5F3}"/>
              </a:ext>
            </a:extLst>
          </p:cNvPr>
          <p:cNvSpPr txBox="1"/>
          <p:nvPr/>
        </p:nvSpPr>
        <p:spPr>
          <a:xfrm>
            <a:off x="1194619" y="6304936"/>
            <a:ext cx="968231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50" b="1" u="sng" dirty="0">
                <a:latin typeface="Arial" panose="020B0604020202020204" pitchFamily="34" charset="0"/>
                <a:cs typeface="Arial" panose="020B0604020202020204" pitchFamily="34" charset="0"/>
              </a:rPr>
              <a:t>Endausbau</a:t>
            </a:r>
            <a:r>
              <a:rPr lang="de-DE" sz="1050" b="1" dirty="0">
                <a:latin typeface="Arial" panose="020B0604020202020204" pitchFamily="34" charset="0"/>
                <a:cs typeface="Arial" panose="020B0604020202020204" pitchFamily="34" charset="0"/>
              </a:rPr>
              <a:t>: frostsicherer Oberbau gem. RAST, Entwässerung über Querneigung/ Längsneigung</a:t>
            </a:r>
          </a:p>
        </p:txBody>
      </p:sp>
      <p:sp>
        <p:nvSpPr>
          <p:cNvPr id="11" name="Inhaltsplatzhalter 10">
            <a:extLst>
              <a:ext uri="{FF2B5EF4-FFF2-40B4-BE49-F238E27FC236}">
                <a16:creationId xmlns:a16="http://schemas.microsoft.com/office/drawing/2014/main" id="{35088BDB-42B3-45FF-8730-3DF5107A48E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B5D012FE-E288-48D5-940B-BCBCF881FE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901" y="915998"/>
            <a:ext cx="10859348" cy="5617192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75445AED-1930-492E-A5AB-FB63B9786CBA}"/>
              </a:ext>
            </a:extLst>
          </p:cNvPr>
          <p:cNvSpPr txBox="1"/>
          <p:nvPr/>
        </p:nvSpPr>
        <p:spPr>
          <a:xfrm>
            <a:off x="1347019" y="6533539"/>
            <a:ext cx="968231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50" b="1" u="sng" dirty="0">
                <a:latin typeface="Arial" panose="020B0604020202020204" pitchFamily="34" charset="0"/>
                <a:cs typeface="Arial" panose="020B0604020202020204" pitchFamily="34" charset="0"/>
              </a:rPr>
              <a:t>Endausbau</a:t>
            </a:r>
            <a:r>
              <a:rPr lang="de-DE" sz="1050" b="1" dirty="0">
                <a:latin typeface="Arial" panose="020B0604020202020204" pitchFamily="34" charset="0"/>
                <a:cs typeface="Arial" panose="020B0604020202020204" pitchFamily="34" charset="0"/>
              </a:rPr>
              <a:t>:  “Zum </a:t>
            </a:r>
            <a:r>
              <a:rPr lang="de-DE" sz="1050" b="1" dirty="0" err="1">
                <a:latin typeface="Arial" panose="020B0604020202020204" pitchFamily="34" charset="0"/>
                <a:cs typeface="Arial" panose="020B0604020202020204" pitchFamily="34" charset="0"/>
              </a:rPr>
              <a:t>Steinwingert</a:t>
            </a:r>
            <a:r>
              <a:rPr lang="de-DE" sz="1050" b="1" dirty="0">
                <a:latin typeface="Arial" panose="020B0604020202020204" pitchFamily="34" charset="0"/>
                <a:cs typeface="Arial" panose="020B0604020202020204" pitchFamily="34" charset="0"/>
              </a:rPr>
              <a:t>/ Vorm Teich/ Am Birnbaum“  1 Gehbereiche Pflaster/ Fahrbahn Asphalt oder Pflaster</a:t>
            </a:r>
          </a:p>
        </p:txBody>
      </p:sp>
    </p:spTree>
    <p:extLst>
      <p:ext uri="{BB962C8B-B14F-4D97-AF65-F5344CB8AC3E}">
        <p14:creationId xmlns:p14="http://schemas.microsoft.com/office/powerpoint/2010/main" val="523604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DCCB730-D872-413C-BACB-E8B2C7DBF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3886" y="352726"/>
            <a:ext cx="11402518" cy="754179"/>
          </a:xfrm>
        </p:spPr>
        <p:txBody>
          <a:bodyPr/>
          <a:lstStyle/>
          <a:p>
            <a:pPr algn="l"/>
            <a:r>
              <a:rPr lang="de-DE">
                <a:solidFill>
                  <a:schemeClr val="tx1"/>
                </a:solidFill>
              </a:rPr>
              <a:t>Anliegerversammlung Vorstellung Straßenendausbau am 01.02.2024  ___________________________________________________________________________________________________________________________________________________</a:t>
            </a:r>
            <a:endParaRPr lang="de-DE" dirty="0">
              <a:solidFill>
                <a:schemeClr val="tx1"/>
              </a:solidFill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C384C51-D2C0-4DA8-B307-A289405B4D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3104" y="456057"/>
            <a:ext cx="1588008" cy="509016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00D08CB3-5B7B-4C5E-A99F-4DDBFAA351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9094" y="1376993"/>
            <a:ext cx="5472018" cy="4104014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DF70E85A-20B9-4A8A-BC7F-159914FB1C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82" y="1376993"/>
            <a:ext cx="5472018" cy="4104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016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DCCB730-D872-413C-BACB-E8B2C7DBF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3886" y="352726"/>
            <a:ext cx="11402518" cy="754179"/>
          </a:xfrm>
        </p:spPr>
        <p:txBody>
          <a:bodyPr/>
          <a:lstStyle/>
          <a:p>
            <a:pPr algn="l"/>
            <a:r>
              <a:rPr lang="de-DE">
                <a:solidFill>
                  <a:schemeClr val="tx1"/>
                </a:solidFill>
              </a:rPr>
              <a:t>Anliegerversammlung Vorstellung Straßenendausbau am 01.02.2024  ___________________________________________________________________________________________________________________________________________________</a:t>
            </a:r>
            <a:endParaRPr lang="de-DE" dirty="0">
              <a:solidFill>
                <a:schemeClr val="tx1"/>
              </a:solidFill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C384C51-D2C0-4DA8-B307-A289405B4D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3104" y="456057"/>
            <a:ext cx="1588008" cy="509016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D7755990-EA71-4727-B05F-FE3C701E2E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1112" y="1490935"/>
            <a:ext cx="5400000" cy="4050000"/>
          </a:xfrm>
          <a:prstGeom prst="rect">
            <a:avLst/>
          </a:prstGeom>
          <a:ln w="38100">
            <a:solidFill>
              <a:schemeClr val="bg1">
                <a:lumMod val="75000"/>
              </a:schemeClr>
            </a:solidFill>
          </a:ln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DE01C422-17EF-4C03-A8E4-08202A640B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50" y="1490934"/>
            <a:ext cx="5400001" cy="4050001"/>
          </a:xfrm>
          <a:prstGeom prst="rect">
            <a:avLst/>
          </a:prstGeom>
          <a:ln w="38100">
            <a:solidFill>
              <a:schemeClr val="bg1">
                <a:lumMod val="75000"/>
              </a:schemeClr>
            </a:solidFill>
          </a:ln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48F4F796-7CD3-4D73-8A52-C3926C2C5A51}"/>
              </a:ext>
            </a:extLst>
          </p:cNvPr>
          <p:cNvSpPr txBox="1"/>
          <p:nvPr/>
        </p:nvSpPr>
        <p:spPr>
          <a:xfrm>
            <a:off x="509550" y="5794330"/>
            <a:ext cx="1119156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dirty="0"/>
              <a:t>Spielstraßen in Pflasterbauweise</a:t>
            </a:r>
          </a:p>
          <a:p>
            <a:r>
              <a:rPr lang="de-DE" dirty="0"/>
              <a:t>- Vorteil: Bei Aufbrüchen schadlos wieder herzustellen</a:t>
            </a:r>
          </a:p>
        </p:txBody>
      </p:sp>
    </p:spTree>
    <p:extLst>
      <p:ext uri="{BB962C8B-B14F-4D97-AF65-F5344CB8AC3E}">
        <p14:creationId xmlns:p14="http://schemas.microsoft.com/office/powerpoint/2010/main" val="557688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DCCB730-D872-413C-BACB-E8B2C7DBF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3886" y="352726"/>
            <a:ext cx="11402518" cy="754179"/>
          </a:xfrm>
        </p:spPr>
        <p:txBody>
          <a:bodyPr/>
          <a:lstStyle/>
          <a:p>
            <a:pPr algn="l"/>
            <a:r>
              <a:rPr lang="de-DE">
                <a:solidFill>
                  <a:schemeClr val="tx1"/>
                </a:solidFill>
              </a:rPr>
              <a:t>Anliegerversammlung Vorstellung Straßenendausbau am 01.02.2024  ___________________________________________________________________________________________________________________________________________________</a:t>
            </a:r>
            <a:endParaRPr lang="de-DE" dirty="0">
              <a:solidFill>
                <a:schemeClr val="tx1"/>
              </a:solidFill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C384C51-D2C0-4DA8-B307-A289405B4D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3104" y="456057"/>
            <a:ext cx="1588008" cy="509016"/>
          </a:xfrm>
          <a:prstGeom prst="rect">
            <a:avLst/>
          </a:prstGeom>
        </p:spPr>
      </p:pic>
      <p:sp>
        <p:nvSpPr>
          <p:cNvPr id="5" name="Inhaltsplatzhalter 1">
            <a:extLst>
              <a:ext uri="{FF2B5EF4-FFF2-40B4-BE49-F238E27FC236}">
                <a16:creationId xmlns:a16="http://schemas.microsoft.com/office/drawing/2014/main" id="{6F42F841-D9F3-4F1D-9339-36840CBBD5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56052" y="2311433"/>
            <a:ext cx="10363826" cy="342410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de-DE" sz="3600" dirty="0">
                <a:latin typeface="Arial" panose="020B0604020202020204" pitchFamily="34" charset="0"/>
                <a:cs typeface="Arial" panose="020B0604020202020204" pitchFamily="34" charset="0"/>
              </a:rPr>
              <a:t>BAUABLAUF</a:t>
            </a:r>
          </a:p>
        </p:txBody>
      </p:sp>
    </p:spTree>
    <p:extLst>
      <p:ext uri="{BB962C8B-B14F-4D97-AF65-F5344CB8AC3E}">
        <p14:creationId xmlns:p14="http://schemas.microsoft.com/office/powerpoint/2010/main" val="876736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DCCB730-D872-413C-BACB-E8B2C7DBF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3886" y="352726"/>
            <a:ext cx="11402518" cy="754179"/>
          </a:xfrm>
        </p:spPr>
        <p:txBody>
          <a:bodyPr/>
          <a:lstStyle/>
          <a:p>
            <a:pPr algn="l"/>
            <a:r>
              <a:rPr lang="de-DE">
                <a:solidFill>
                  <a:schemeClr val="tx1"/>
                </a:solidFill>
              </a:rPr>
              <a:t>Anliegerversammlung Vorstellung Straßenendausbau am 01.02.2024  ___________________________________________________________________________________________________________________________________________________</a:t>
            </a:r>
            <a:endParaRPr lang="de-DE" dirty="0">
              <a:solidFill>
                <a:schemeClr val="tx1"/>
              </a:solidFill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C384C51-D2C0-4DA8-B307-A289405B4D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3104" y="456057"/>
            <a:ext cx="1588008" cy="509016"/>
          </a:xfrm>
          <a:prstGeom prst="rect">
            <a:avLst/>
          </a:prstGeom>
        </p:spPr>
      </p:pic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BB3F4C92-1B46-4506-894B-26578192E6B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1046745" y="1121159"/>
            <a:ext cx="10200512" cy="5220202"/>
          </a:xfrm>
          <a:prstGeom prst="rect">
            <a:avLst/>
          </a:prstGeom>
        </p:spPr>
      </p:pic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090CB16C-3120-4C6B-93CE-F74D97689E6C}"/>
              </a:ext>
            </a:extLst>
          </p:cNvPr>
          <p:cNvGrpSpPr/>
          <p:nvPr/>
        </p:nvGrpSpPr>
        <p:grpSpPr>
          <a:xfrm>
            <a:off x="1433518" y="1754903"/>
            <a:ext cx="7854860" cy="4578673"/>
            <a:chOff x="1433518" y="1550359"/>
            <a:chExt cx="7854860" cy="4578673"/>
          </a:xfrm>
        </p:grpSpPr>
        <p:sp>
          <p:nvSpPr>
            <p:cNvPr id="2" name="Rechteck 1">
              <a:extLst>
                <a:ext uri="{FF2B5EF4-FFF2-40B4-BE49-F238E27FC236}">
                  <a16:creationId xmlns:a16="http://schemas.microsoft.com/office/drawing/2014/main" id="{2AB6BAB7-6679-40B4-9ACB-0EFF3633CA7E}"/>
                </a:ext>
              </a:extLst>
            </p:cNvPr>
            <p:cNvSpPr/>
            <p:nvPr/>
          </p:nvSpPr>
          <p:spPr>
            <a:xfrm>
              <a:off x="5457523" y="3839953"/>
              <a:ext cx="3436220" cy="935768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" name="Rechteck 2">
              <a:extLst>
                <a:ext uri="{FF2B5EF4-FFF2-40B4-BE49-F238E27FC236}">
                  <a16:creationId xmlns:a16="http://schemas.microsoft.com/office/drawing/2014/main" id="{0B75D60F-FD4B-460F-B43D-389B4A01A9F9}"/>
                </a:ext>
              </a:extLst>
            </p:cNvPr>
            <p:cNvSpPr/>
            <p:nvPr/>
          </p:nvSpPr>
          <p:spPr>
            <a:xfrm rot="1102727">
              <a:off x="1433518" y="2894728"/>
              <a:ext cx="827724" cy="3234304"/>
            </a:xfrm>
            <a:prstGeom prst="rect">
              <a:avLst/>
            </a:prstGeom>
            <a:solidFill>
              <a:srgbClr val="00B050">
                <a:alpha val="50000"/>
              </a:srgbClr>
            </a:solidFill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" name="Rechteck 7">
              <a:extLst>
                <a:ext uri="{FF2B5EF4-FFF2-40B4-BE49-F238E27FC236}">
                  <a16:creationId xmlns:a16="http://schemas.microsoft.com/office/drawing/2014/main" id="{B6CF6961-E253-46A4-9B80-8EDBE0B7DAA9}"/>
                </a:ext>
              </a:extLst>
            </p:cNvPr>
            <p:cNvSpPr/>
            <p:nvPr/>
          </p:nvSpPr>
          <p:spPr>
            <a:xfrm>
              <a:off x="2136808" y="4244741"/>
              <a:ext cx="3262965" cy="673768"/>
            </a:xfrm>
            <a:prstGeom prst="rect">
              <a:avLst/>
            </a:prstGeom>
            <a:solidFill>
              <a:srgbClr val="00B050">
                <a:alpha val="50000"/>
              </a:srgbClr>
            </a:solidFill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" name="Rechteck 9">
              <a:extLst>
                <a:ext uri="{FF2B5EF4-FFF2-40B4-BE49-F238E27FC236}">
                  <a16:creationId xmlns:a16="http://schemas.microsoft.com/office/drawing/2014/main" id="{1983CC91-BAD1-4E6F-88ED-9F6383570A65}"/>
                </a:ext>
              </a:extLst>
            </p:cNvPr>
            <p:cNvSpPr/>
            <p:nvPr/>
          </p:nvSpPr>
          <p:spPr>
            <a:xfrm>
              <a:off x="5438273" y="2300442"/>
              <a:ext cx="3850105" cy="1491916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 w="571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" name="Rechteck 10">
              <a:extLst>
                <a:ext uri="{FF2B5EF4-FFF2-40B4-BE49-F238E27FC236}">
                  <a16:creationId xmlns:a16="http://schemas.microsoft.com/office/drawing/2014/main" id="{D35E658D-1458-432A-A296-A5AE2B684469}"/>
                </a:ext>
              </a:extLst>
            </p:cNvPr>
            <p:cNvSpPr/>
            <p:nvPr/>
          </p:nvSpPr>
          <p:spPr>
            <a:xfrm>
              <a:off x="2675823" y="2444817"/>
              <a:ext cx="2723950" cy="1764021"/>
            </a:xfrm>
            <a:prstGeom prst="rect">
              <a:avLst/>
            </a:prstGeom>
            <a:solidFill>
              <a:srgbClr val="FFC000">
                <a:alpha val="50000"/>
              </a:srgbClr>
            </a:solidFill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F67C8147-128C-42DE-897B-EE09C534295B}"/>
                </a:ext>
              </a:extLst>
            </p:cNvPr>
            <p:cNvSpPr txBox="1"/>
            <p:nvPr/>
          </p:nvSpPr>
          <p:spPr>
            <a:xfrm>
              <a:off x="2067560" y="5143461"/>
              <a:ext cx="1568918" cy="64633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00B050"/>
              </a:solidFill>
            </a:ln>
          </p:spPr>
          <p:txBody>
            <a:bodyPr wrap="square" rtlCol="0">
              <a:spAutoFit/>
            </a:bodyPr>
            <a:lstStyle/>
            <a:p>
              <a:pPr marL="342900" indent="-342900">
                <a:buAutoNum type="arabicPeriod"/>
              </a:pPr>
              <a:r>
                <a:rPr lang="de-DE" dirty="0"/>
                <a:t>BA Südost</a:t>
              </a:r>
            </a:p>
            <a:p>
              <a:r>
                <a:rPr lang="de-DE" dirty="0"/>
                <a:t>6 Wo.</a:t>
              </a:r>
            </a:p>
          </p:txBody>
        </p:sp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AA13F119-5E97-457D-849D-D081177BF12B}"/>
                </a:ext>
              </a:extLst>
            </p:cNvPr>
            <p:cNvSpPr txBox="1"/>
            <p:nvPr/>
          </p:nvSpPr>
          <p:spPr>
            <a:xfrm>
              <a:off x="7009195" y="5121245"/>
              <a:ext cx="1595790" cy="64633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de-DE" dirty="0"/>
                <a:t>2. BA Nordost</a:t>
              </a:r>
            </a:p>
            <a:p>
              <a:r>
                <a:rPr lang="de-DE" dirty="0"/>
                <a:t>6 Wo.</a:t>
              </a:r>
            </a:p>
          </p:txBody>
        </p:sp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69DA128F-3DD7-42E0-81C0-581EF156DADF}"/>
                </a:ext>
              </a:extLst>
            </p:cNvPr>
            <p:cNvSpPr txBox="1"/>
            <p:nvPr/>
          </p:nvSpPr>
          <p:spPr>
            <a:xfrm>
              <a:off x="6147001" y="1550359"/>
              <a:ext cx="1913194" cy="64633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0070C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de-DE" dirty="0"/>
                <a:t>3. BA Nord-West</a:t>
              </a:r>
            </a:p>
            <a:p>
              <a:r>
                <a:rPr lang="de-DE" dirty="0"/>
                <a:t>5 Wo.</a:t>
              </a:r>
            </a:p>
          </p:txBody>
        </p:sp>
      </p:grpSp>
      <p:sp>
        <p:nvSpPr>
          <p:cNvPr id="16" name="Rechteck 15">
            <a:extLst>
              <a:ext uri="{FF2B5EF4-FFF2-40B4-BE49-F238E27FC236}">
                <a16:creationId xmlns:a16="http://schemas.microsoft.com/office/drawing/2014/main" id="{A1FBC836-AEA0-46D9-ABBA-84EFB38FDF15}"/>
              </a:ext>
            </a:extLst>
          </p:cNvPr>
          <p:cNvSpPr/>
          <p:nvPr/>
        </p:nvSpPr>
        <p:spPr>
          <a:xfrm rot="5400000">
            <a:off x="8187126" y="4781376"/>
            <a:ext cx="2202502" cy="738271"/>
          </a:xfrm>
          <a:prstGeom prst="rect">
            <a:avLst/>
          </a:prstGeom>
          <a:solidFill>
            <a:srgbClr val="FF0000">
              <a:alpha val="50000"/>
            </a:srgb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C149B5A8-7FDB-472B-9C67-0A890E6BDCA6}"/>
              </a:ext>
            </a:extLst>
          </p:cNvPr>
          <p:cNvSpPr txBox="1"/>
          <p:nvPr/>
        </p:nvSpPr>
        <p:spPr>
          <a:xfrm>
            <a:off x="3388089" y="1889653"/>
            <a:ext cx="1805274" cy="646331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/>
              <a:t>4. BA Süd-West</a:t>
            </a:r>
          </a:p>
          <a:p>
            <a:r>
              <a:rPr lang="de-DE" dirty="0"/>
              <a:t>5 Wo.</a:t>
            </a:r>
          </a:p>
        </p:txBody>
      </p:sp>
    </p:spTree>
    <p:extLst>
      <p:ext uri="{BB962C8B-B14F-4D97-AF65-F5344CB8AC3E}">
        <p14:creationId xmlns:p14="http://schemas.microsoft.com/office/powerpoint/2010/main" val="1127185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DCCB730-D872-413C-BACB-E8B2C7DBF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3886" y="352726"/>
            <a:ext cx="11402518" cy="754179"/>
          </a:xfrm>
        </p:spPr>
        <p:txBody>
          <a:bodyPr/>
          <a:lstStyle/>
          <a:p>
            <a:pPr algn="l"/>
            <a:r>
              <a:rPr lang="de-DE">
                <a:solidFill>
                  <a:schemeClr val="tx1"/>
                </a:solidFill>
              </a:rPr>
              <a:t>Anliegerversammlung Vorstellung Straßenendausbau am 01.02.2024  ___________________________________________________________________________________________________________________________________________________</a:t>
            </a:r>
            <a:endParaRPr lang="de-DE" dirty="0">
              <a:solidFill>
                <a:schemeClr val="tx1"/>
              </a:solidFill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C384C51-D2C0-4DA8-B307-A289405B4D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3104" y="456057"/>
            <a:ext cx="1588008" cy="509016"/>
          </a:xfrm>
          <a:prstGeom prst="rect">
            <a:avLst/>
          </a:prstGeom>
        </p:spPr>
      </p:pic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33CC9D25-BC20-4533-BBF9-F66616C4A6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14087" y="1337189"/>
            <a:ext cx="10363826" cy="4552851"/>
          </a:xfrm>
        </p:spPr>
        <p:txBody>
          <a:bodyPr>
            <a:normAutofit fontScale="92500" lnSpcReduction="10000"/>
          </a:bodyPr>
          <a:lstStyle/>
          <a:p>
            <a:pPr marL="0" indent="0" defTabSz="909638">
              <a:buNone/>
            </a:pPr>
            <a:r>
              <a:rPr lang="de-DE" u="sng" dirty="0">
                <a:latin typeface="Arial" panose="020B0604020202020204" pitchFamily="34" charset="0"/>
                <a:cs typeface="Arial" panose="020B0604020202020204" pitchFamily="34" charset="0"/>
              </a:rPr>
              <a:t>Bauablauf:</a:t>
            </a:r>
          </a:p>
          <a:p>
            <a:pPr marL="0" indent="0" defTabSz="909638">
              <a:buNone/>
            </a:pPr>
            <a:endParaRPr lang="de-DE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tabLst>
                <a:tab pos="268288" algn="l"/>
                <a:tab pos="2868613" algn="l"/>
                <a:tab pos="5024438" algn="l"/>
              </a:tabLst>
            </a:pP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1. BA Bereich Südost	Ende Mai – Ende Juni			ca. 6 Wochen</a:t>
            </a:r>
          </a:p>
          <a:p>
            <a:pPr>
              <a:tabLst>
                <a:tab pos="268288" algn="l"/>
                <a:tab pos="2868613" algn="l"/>
                <a:tab pos="5024438" algn="l"/>
              </a:tabLst>
            </a:pP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2. BA Bereich Nordost	Anfang Juli – Mitte August		ca. 6 Wochen</a:t>
            </a:r>
          </a:p>
          <a:p>
            <a:pPr>
              <a:tabLst>
                <a:tab pos="268288" algn="l"/>
                <a:tab pos="2868613" algn="l"/>
                <a:tab pos="5024438" algn="l"/>
              </a:tabLst>
            </a:pP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Evtl. Betriebsferien der Baufirma			ca. 2 Wochen</a:t>
            </a:r>
          </a:p>
          <a:p>
            <a:pPr>
              <a:tabLst>
                <a:tab pos="268288" algn="l"/>
                <a:tab pos="2868613" algn="l"/>
                <a:tab pos="5024438" algn="l"/>
              </a:tabLst>
            </a:pP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3. BA Bereich Nordwest	Anfang September – Anfang Oktober	ca. 5 Wochen</a:t>
            </a:r>
          </a:p>
          <a:p>
            <a:pPr>
              <a:tabLst>
                <a:tab pos="268288" algn="l"/>
                <a:tab pos="2868613" algn="l"/>
                <a:tab pos="5024438" algn="l"/>
              </a:tabLst>
            </a:pP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4. BA Bereich Südwest	Anfang Oktober – Mitte November	ca. 5 Wochen</a:t>
            </a:r>
          </a:p>
          <a:p>
            <a:pPr marL="0" indent="0">
              <a:buNone/>
              <a:tabLst>
                <a:tab pos="268288" algn="l"/>
                <a:tab pos="2868613" algn="l"/>
                <a:tab pos="5024438" algn="l"/>
              </a:tabLst>
            </a:pPr>
            <a:endParaRPr lang="de-DE" sz="16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  <a:tabLst>
                <a:tab pos="268288" algn="l"/>
                <a:tab pos="2868613" algn="l"/>
                <a:tab pos="5024438" algn="l"/>
              </a:tabLst>
            </a:pPr>
            <a:r>
              <a:rPr lang="de-DE" u="sng" dirty="0">
                <a:latin typeface="Arial" panose="020B0604020202020204" pitchFamily="34" charset="0"/>
                <a:cs typeface="Arial" panose="020B0604020202020204" pitchFamily="34" charset="0"/>
              </a:rPr>
              <a:t>Verkehrsführung:</a:t>
            </a:r>
          </a:p>
          <a:p>
            <a:pPr marL="0" indent="0">
              <a:buNone/>
              <a:tabLst>
                <a:tab pos="268288" algn="l"/>
                <a:tab pos="2868613" algn="l"/>
                <a:tab pos="5024438" algn="l"/>
              </a:tabLst>
            </a:pPr>
            <a:endParaRPr lang="de-DE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tabLst>
                <a:tab pos="268288" algn="l"/>
                <a:tab pos="2868613" algn="l"/>
                <a:tab pos="5024438" algn="l"/>
              </a:tabLst>
            </a:pP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Radwegeverkehr</a:t>
            </a:r>
          </a:p>
          <a:p>
            <a:pPr>
              <a:tabLst>
                <a:tab pos="268288" algn="l"/>
                <a:tab pos="2868613" algn="l"/>
                <a:tab pos="5024438" algn="l"/>
              </a:tabLst>
            </a:pP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Landwirtschaftlicher Verkehr</a:t>
            </a:r>
          </a:p>
          <a:p>
            <a:pPr>
              <a:tabLst>
                <a:tab pos="268288" algn="l"/>
                <a:tab pos="2868613" algn="l"/>
                <a:tab pos="5024438" algn="l"/>
              </a:tabLst>
            </a:pPr>
            <a:endParaRPr lang="de-DE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690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DCCB730-D872-413C-BACB-E8B2C7DBF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3886" y="352726"/>
            <a:ext cx="11402518" cy="754179"/>
          </a:xfrm>
        </p:spPr>
        <p:txBody>
          <a:bodyPr/>
          <a:lstStyle/>
          <a:p>
            <a:pPr algn="l"/>
            <a:r>
              <a:rPr lang="de-DE">
                <a:solidFill>
                  <a:schemeClr val="tx1"/>
                </a:solidFill>
              </a:rPr>
              <a:t>Anliegerversammlung Vorstellung Straßenendausbau am 01.02.2024  ___________________________________________________________________________________________________________________________________________________</a:t>
            </a:r>
            <a:endParaRPr lang="de-DE" dirty="0">
              <a:solidFill>
                <a:schemeClr val="tx1"/>
              </a:solidFill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C384C51-D2C0-4DA8-B307-A289405B4D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3104" y="456057"/>
            <a:ext cx="1588008" cy="509016"/>
          </a:xfrm>
          <a:prstGeom prst="rect">
            <a:avLst/>
          </a:prstGeom>
        </p:spPr>
      </p:pic>
      <p:pic>
        <p:nvPicPr>
          <p:cNvPr id="5" name="Inhaltsplatzhalter 6">
            <a:extLst>
              <a:ext uri="{FF2B5EF4-FFF2-40B4-BE49-F238E27FC236}">
                <a16:creationId xmlns:a16="http://schemas.microsoft.com/office/drawing/2014/main" id="{3F571412-17E0-4A94-97AE-94731B81A8E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3" b="1528"/>
          <a:stretch/>
        </p:blipFill>
        <p:spPr>
          <a:xfrm>
            <a:off x="6530223" y="1636033"/>
            <a:ext cx="4860000" cy="3469105"/>
          </a:xfrm>
          <a:prstGeom prst="rect">
            <a:avLst/>
          </a:prstGeom>
        </p:spPr>
      </p:pic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1756846C-587D-4C97-B731-EE7FA22D7CDF}"/>
              </a:ext>
            </a:extLst>
          </p:cNvPr>
          <p:cNvGrpSpPr/>
          <p:nvPr/>
        </p:nvGrpSpPr>
        <p:grpSpPr>
          <a:xfrm>
            <a:off x="1459330" y="1630294"/>
            <a:ext cx="4152432" cy="3480581"/>
            <a:chOff x="1459330" y="1630294"/>
            <a:chExt cx="4152432" cy="3480581"/>
          </a:xfrm>
        </p:grpSpPr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66C136FB-FA0C-4509-911B-87793B155C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59330" y="1630294"/>
              <a:ext cx="4152432" cy="3480581"/>
            </a:xfrm>
            <a:prstGeom prst="rect">
              <a:avLst/>
            </a:prstGeom>
          </p:spPr>
        </p:pic>
        <p:sp>
          <p:nvSpPr>
            <p:cNvPr id="9" name="Rad 9">
              <a:extLst>
                <a:ext uri="{FF2B5EF4-FFF2-40B4-BE49-F238E27FC236}">
                  <a16:creationId xmlns:a16="http://schemas.microsoft.com/office/drawing/2014/main" id="{39995885-AE7F-49BE-BB86-2285D720F161}"/>
                </a:ext>
              </a:extLst>
            </p:cNvPr>
            <p:cNvSpPr/>
            <p:nvPr/>
          </p:nvSpPr>
          <p:spPr>
            <a:xfrm>
              <a:off x="2975107" y="3370584"/>
              <a:ext cx="560439" cy="519597"/>
            </a:xfrm>
            <a:prstGeom prst="donut">
              <a:avLst>
                <a:gd name="adj" fmla="val 3050"/>
              </a:avLst>
            </a:prstGeom>
            <a:solidFill>
              <a:srgbClr val="FF0000"/>
            </a:solidFill>
            <a:ln w="9525"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9280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DCCB730-D872-413C-BACB-E8B2C7DBF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3886" y="352726"/>
            <a:ext cx="11402518" cy="754179"/>
          </a:xfrm>
        </p:spPr>
        <p:txBody>
          <a:bodyPr/>
          <a:lstStyle/>
          <a:p>
            <a:pPr algn="l"/>
            <a:r>
              <a:rPr lang="de-DE">
                <a:solidFill>
                  <a:schemeClr val="tx1"/>
                </a:solidFill>
              </a:rPr>
              <a:t>Anliegerversammlung Vorstellung Straßenendausbau am 01.02.2024  ___________________________________________________________________________________________________________________________________________________</a:t>
            </a:r>
            <a:endParaRPr lang="de-DE" dirty="0">
              <a:solidFill>
                <a:schemeClr val="tx1"/>
              </a:solidFill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C384C51-D2C0-4DA8-B307-A289405B4D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3104" y="456057"/>
            <a:ext cx="1588008" cy="509016"/>
          </a:xfrm>
          <a:prstGeom prst="rect">
            <a:avLst/>
          </a:prstGeom>
        </p:spPr>
      </p:pic>
      <p:sp>
        <p:nvSpPr>
          <p:cNvPr id="5" name="Inhaltsplatzhalter 1">
            <a:extLst>
              <a:ext uri="{FF2B5EF4-FFF2-40B4-BE49-F238E27FC236}">
                <a16:creationId xmlns:a16="http://schemas.microsoft.com/office/drawing/2014/main" id="{318B2416-EBE4-4284-BF19-FF7BBF1899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35226" y="1850257"/>
            <a:ext cx="10363826" cy="34241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u="sng" dirty="0">
                <a:latin typeface="Arial" panose="020B0604020202020204" pitchFamily="34" charset="0"/>
                <a:cs typeface="Arial" panose="020B0604020202020204" pitchFamily="34" charset="0"/>
              </a:rPr>
              <a:t>Am Bau beteiligte Versorger:</a:t>
            </a:r>
          </a:p>
          <a:p>
            <a:pPr marL="0" indent="0">
              <a:buNone/>
            </a:pPr>
            <a:endParaRPr lang="de-DE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Verkehrsanlagen &amp; Straßenbeleuchtung	Stadt Gau-</a:t>
            </a:r>
            <a:r>
              <a:rPr lang="de-DE" sz="1600" dirty="0" err="1">
                <a:latin typeface="Arial" panose="020B0604020202020204" pitchFamily="34" charset="0"/>
                <a:cs typeface="Arial" panose="020B0604020202020204" pitchFamily="34" charset="0"/>
              </a:rPr>
              <a:t>Algesheim</a:t>
            </a:r>
            <a:endParaRPr lang="de-DE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Entwässerung				Abwasserzweckverband „Untere </a:t>
            </a:r>
            <a:r>
              <a:rPr lang="de-DE" sz="1600" dirty="0" err="1">
                <a:latin typeface="Arial" panose="020B0604020202020204" pitchFamily="34" charset="0"/>
                <a:cs typeface="Arial" panose="020B0604020202020204" pitchFamily="34" charset="0"/>
              </a:rPr>
              <a:t>Selz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</a:p>
          <a:p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Trinkwasserversorgung			WVR (Wasserversorgung Rheinhessen Pfalz GmbH)</a:t>
            </a:r>
          </a:p>
          <a:p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Gasversorgung				</a:t>
            </a:r>
            <a:r>
              <a:rPr lang="de-DE" sz="1600" dirty="0" err="1">
                <a:latin typeface="Arial" panose="020B0604020202020204" pitchFamily="34" charset="0"/>
                <a:cs typeface="Arial" panose="020B0604020202020204" pitchFamily="34" charset="0"/>
              </a:rPr>
              <a:t>Westnetz</a:t>
            </a:r>
            <a:endParaRPr lang="de-DE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Stromversorgung				</a:t>
            </a:r>
            <a:r>
              <a:rPr lang="de-DE" sz="1600" dirty="0" err="1">
                <a:latin typeface="Arial" panose="020B0604020202020204" pitchFamily="34" charset="0"/>
                <a:cs typeface="Arial" panose="020B0604020202020204" pitchFamily="34" charset="0"/>
              </a:rPr>
              <a:t>Westnetz</a:t>
            </a:r>
            <a:endParaRPr lang="de-DE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Breitbandversorgung (Telefon/ DSL)		</a:t>
            </a:r>
            <a:r>
              <a:rPr lang="de-DE" sz="1600" dirty="0" err="1">
                <a:latin typeface="Arial" panose="020B0604020202020204" pitchFamily="34" charset="0"/>
                <a:cs typeface="Arial" panose="020B0604020202020204" pitchFamily="34" charset="0"/>
              </a:rPr>
              <a:t>Innogy</a:t>
            </a:r>
            <a:endParaRPr lang="de-DE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7703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DCCB730-D872-413C-BACB-E8B2C7DBF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3886" y="352726"/>
            <a:ext cx="11402518" cy="754179"/>
          </a:xfrm>
        </p:spPr>
        <p:txBody>
          <a:bodyPr/>
          <a:lstStyle/>
          <a:p>
            <a:pPr algn="l"/>
            <a:r>
              <a:rPr lang="de-DE">
                <a:solidFill>
                  <a:schemeClr val="tx1"/>
                </a:solidFill>
              </a:rPr>
              <a:t>Anliegerversammlung Vorstellung Straßenendausbau am 01.02.2024  ___________________________________________________________________________________________________________________________________________________</a:t>
            </a:r>
            <a:endParaRPr lang="de-DE" dirty="0">
              <a:solidFill>
                <a:schemeClr val="tx1"/>
              </a:solidFill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C384C51-D2C0-4DA8-B307-A289405B4D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3104" y="456057"/>
            <a:ext cx="1588008" cy="509016"/>
          </a:xfrm>
          <a:prstGeom prst="rect">
            <a:avLst/>
          </a:prstGeom>
        </p:spPr>
      </p:pic>
      <p:sp>
        <p:nvSpPr>
          <p:cNvPr id="5" name="Inhaltsplatzhalter 1">
            <a:extLst>
              <a:ext uri="{FF2B5EF4-FFF2-40B4-BE49-F238E27FC236}">
                <a16:creationId xmlns:a16="http://schemas.microsoft.com/office/drawing/2014/main" id="{6F42F841-D9F3-4F1D-9339-36840CBBD5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56052" y="2311433"/>
            <a:ext cx="10363826" cy="342410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de-DE" sz="3600" dirty="0">
                <a:latin typeface="Arial" panose="020B0604020202020204" pitchFamily="34" charset="0"/>
                <a:cs typeface="Arial" panose="020B0604020202020204" pitchFamily="34" charset="0"/>
              </a:rPr>
              <a:t>Vielen Dank für Ihre </a:t>
            </a:r>
          </a:p>
          <a:p>
            <a:pPr marL="0" indent="0" algn="ctr">
              <a:buNone/>
            </a:pPr>
            <a:r>
              <a:rPr lang="de-DE" sz="3600" dirty="0">
                <a:latin typeface="Arial" panose="020B0604020202020204" pitchFamily="34" charset="0"/>
                <a:cs typeface="Arial" panose="020B0604020202020204" pitchFamily="34" charset="0"/>
              </a:rPr>
              <a:t>für Ihre Aufmerksamkeit.</a:t>
            </a:r>
          </a:p>
        </p:txBody>
      </p:sp>
    </p:spTree>
    <p:extLst>
      <p:ext uri="{BB962C8B-B14F-4D97-AF65-F5344CB8AC3E}">
        <p14:creationId xmlns:p14="http://schemas.microsoft.com/office/powerpoint/2010/main" val="2505658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DCCB730-D872-413C-BACB-E8B2C7DBF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3886" y="352726"/>
            <a:ext cx="11402518" cy="754179"/>
          </a:xfrm>
        </p:spPr>
        <p:txBody>
          <a:bodyPr/>
          <a:lstStyle/>
          <a:p>
            <a:pPr algn="l"/>
            <a:r>
              <a:rPr lang="de-DE">
                <a:solidFill>
                  <a:schemeClr val="tx1"/>
                </a:solidFill>
              </a:rPr>
              <a:t>Anliegerversammlung Vorstellung Straßenendausbau am 01.02.2024  ___________________________________________________________________________________________________________________________________________________</a:t>
            </a:r>
            <a:endParaRPr lang="de-DE" dirty="0">
              <a:solidFill>
                <a:schemeClr val="tx1"/>
              </a:solidFill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C384C51-D2C0-4DA8-B307-A289405B4D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3104" y="456057"/>
            <a:ext cx="1588008" cy="509016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E1BE81C7-5DC9-463E-BEAA-21162D488E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1067" y="892928"/>
            <a:ext cx="10745337" cy="5412008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4EC82A32-468D-466A-8C3C-88FFED28BD32}"/>
              </a:ext>
            </a:extLst>
          </p:cNvPr>
          <p:cNvSpPr txBox="1"/>
          <p:nvPr/>
        </p:nvSpPr>
        <p:spPr>
          <a:xfrm>
            <a:off x="1194619" y="6304936"/>
            <a:ext cx="9682315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50" b="1" dirty="0">
                <a:latin typeface="Arial" panose="020B0604020202020204" pitchFamily="34" charset="0"/>
                <a:cs typeface="Arial" panose="020B0604020202020204" pitchFamily="34" charset="0"/>
              </a:rPr>
              <a:t>Entwässerung im Trennsystem (SW/ RW), Hausanschlüsse, Rohrleitungen in Verkehrsanlage</a:t>
            </a:r>
          </a:p>
          <a:p>
            <a:pPr algn="ctr"/>
            <a:r>
              <a:rPr lang="de-DE" sz="1050" b="1" dirty="0">
                <a:latin typeface="Arial" panose="020B0604020202020204" pitchFamily="34" charset="0"/>
                <a:cs typeface="Arial" panose="020B0604020202020204" pitchFamily="34" charset="0"/>
              </a:rPr>
              <a:t>Anschluss Schmutzwasser an Bestand, Regenwasser Richtung Westen</a:t>
            </a:r>
          </a:p>
          <a:p>
            <a:pPr algn="ctr"/>
            <a:r>
              <a:rPr lang="de-DE" sz="1050" b="1" dirty="0">
                <a:latin typeface="Arial" panose="020B0604020202020204" pitchFamily="34" charset="0"/>
                <a:cs typeface="Arial" panose="020B0604020202020204" pitchFamily="34" charset="0"/>
              </a:rPr>
              <a:t>Wasserwirtschaft: Klassische Rückhaltung aufgrund Topographie nicht möglich (Grundablass in </a:t>
            </a:r>
            <a:r>
              <a:rPr lang="de-DE" sz="1050" b="1" dirty="0" err="1">
                <a:latin typeface="Arial" panose="020B0604020202020204" pitchFamily="34" charset="0"/>
                <a:cs typeface="Arial" panose="020B0604020202020204" pitchFamily="34" charset="0"/>
              </a:rPr>
              <a:t>Welzbach</a:t>
            </a:r>
            <a:r>
              <a:rPr lang="de-DE" sz="1050" b="1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de-DE" sz="1050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Versickerungsbecken</a:t>
            </a:r>
            <a:endParaRPr lang="de-DE" sz="10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8430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DCCB730-D872-413C-BACB-E8B2C7DBF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3886" y="352726"/>
            <a:ext cx="11402518" cy="754179"/>
          </a:xfrm>
        </p:spPr>
        <p:txBody>
          <a:bodyPr/>
          <a:lstStyle/>
          <a:p>
            <a:pPr algn="l"/>
            <a:r>
              <a:rPr lang="de-DE">
                <a:solidFill>
                  <a:schemeClr val="tx1"/>
                </a:solidFill>
              </a:rPr>
              <a:t>Anliegerversammlung Vorstellung Straßenendausbau am 01.02.2024  ___________________________________________________________________________________________________________________________________________________</a:t>
            </a:r>
            <a:endParaRPr lang="de-DE" dirty="0">
              <a:solidFill>
                <a:schemeClr val="tx1"/>
              </a:solidFill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C384C51-D2C0-4DA8-B307-A289405B4D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3104" y="456057"/>
            <a:ext cx="1588008" cy="509016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8E7FFB6D-2396-4C22-9025-E8E69BC6EE6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954" t="1" r="2125" b="-355"/>
          <a:stretch/>
        </p:blipFill>
        <p:spPr>
          <a:xfrm>
            <a:off x="1281828" y="1004312"/>
            <a:ext cx="9865793" cy="4722367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1B39A6F1-4355-4C2B-AA2F-273DFA2806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1828" y="2841793"/>
            <a:ext cx="3810779" cy="288488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5FDB3641-DBE5-4966-8D13-ACE0F16EAA7D}"/>
              </a:ext>
            </a:extLst>
          </p:cNvPr>
          <p:cNvSpPr txBox="1"/>
          <p:nvPr/>
        </p:nvSpPr>
        <p:spPr>
          <a:xfrm>
            <a:off x="1229370" y="5972088"/>
            <a:ext cx="9682315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50" b="1" dirty="0">
                <a:latin typeface="Arial" panose="020B0604020202020204" pitchFamily="34" charset="0"/>
                <a:cs typeface="Arial" panose="020B0604020202020204" pitchFamily="34" charset="0"/>
              </a:rPr>
              <a:t>Beschickung der </a:t>
            </a:r>
            <a:r>
              <a:rPr lang="de-DE" sz="1050" b="1" dirty="0" err="1">
                <a:latin typeface="Arial" panose="020B0604020202020204" pitchFamily="34" charset="0"/>
                <a:cs typeface="Arial" panose="020B0604020202020204" pitchFamily="34" charset="0"/>
              </a:rPr>
              <a:t>Drittelsflächen</a:t>
            </a:r>
            <a:r>
              <a:rPr lang="de-DE" sz="1050" b="1" dirty="0">
                <a:latin typeface="Arial" panose="020B0604020202020204" pitchFamily="34" charset="0"/>
                <a:cs typeface="Arial" panose="020B0604020202020204" pitchFamily="34" charset="0"/>
              </a:rPr>
              <a:t> in 3 Versickerungsmulden Fläche ca. 5.000 m2, rd. 1.500 m3 Erdaushub (</a:t>
            </a:r>
            <a:r>
              <a:rPr lang="de-DE" sz="1050" b="1" dirty="0" err="1">
                <a:latin typeface="Arial" panose="020B0604020202020204" pitchFamily="34" charset="0"/>
                <a:cs typeface="Arial" panose="020B0604020202020204" pitchFamily="34" charset="0"/>
              </a:rPr>
              <a:t>Einstauvolumen</a:t>
            </a:r>
            <a:r>
              <a:rPr lang="de-DE" sz="1050" b="1" dirty="0">
                <a:latin typeface="Arial" panose="020B0604020202020204" pitchFamily="34" charset="0"/>
                <a:cs typeface="Arial" panose="020B0604020202020204" pitchFamily="34" charset="0"/>
              </a:rPr>
              <a:t> für 50jähriges Regenereignis/ Schutzziel </a:t>
            </a:r>
            <a:r>
              <a:rPr lang="de-DE" sz="1050" b="1" dirty="0" err="1">
                <a:latin typeface="Arial" panose="020B0604020202020204" pitchFamily="34" charset="0"/>
                <a:cs typeface="Arial" panose="020B0604020202020204" pitchFamily="34" charset="0"/>
              </a:rPr>
              <a:t>Welzbach</a:t>
            </a:r>
            <a:r>
              <a:rPr lang="de-DE" sz="1050" b="1" dirty="0">
                <a:latin typeface="Arial" panose="020B0604020202020204" pitchFamily="34" charset="0"/>
                <a:cs typeface="Arial" panose="020B0604020202020204" pitchFamily="34" charset="0"/>
              </a:rPr>
              <a:t>), spätere Begrünung, Tiefe von 1,50 bis 2,50 m u. GOK, </a:t>
            </a:r>
            <a:r>
              <a:rPr lang="de-DE" sz="1050" b="1" dirty="0" err="1">
                <a:latin typeface="Arial" panose="020B0604020202020204" pitchFamily="34" charset="0"/>
                <a:cs typeface="Arial" panose="020B0604020202020204" pitchFamily="34" charset="0"/>
              </a:rPr>
              <a:t>Einstau</a:t>
            </a:r>
            <a:r>
              <a:rPr lang="de-DE" sz="1050" b="1" dirty="0">
                <a:latin typeface="Arial" panose="020B0604020202020204" pitchFamily="34" charset="0"/>
                <a:cs typeface="Arial" panose="020B0604020202020204" pitchFamily="34" charset="0"/>
              </a:rPr>
              <a:t> max. 30 cm</a:t>
            </a:r>
          </a:p>
          <a:p>
            <a:pPr algn="ctr"/>
            <a:r>
              <a:rPr lang="de-DE" sz="1050" b="1" dirty="0">
                <a:latin typeface="Arial" panose="020B0604020202020204" pitchFamily="34" charset="0"/>
                <a:cs typeface="Arial" panose="020B0604020202020204" pitchFamily="34" charset="0"/>
              </a:rPr>
              <a:t>Wartungszufahrten, Umzäunung Becken Süd (Nähe Kindergarten)</a:t>
            </a:r>
          </a:p>
        </p:txBody>
      </p:sp>
    </p:spTree>
    <p:extLst>
      <p:ext uri="{BB962C8B-B14F-4D97-AF65-F5344CB8AC3E}">
        <p14:creationId xmlns:p14="http://schemas.microsoft.com/office/powerpoint/2010/main" val="3494159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DCCB730-D872-413C-BACB-E8B2C7DBF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3886" y="352726"/>
            <a:ext cx="11402518" cy="754179"/>
          </a:xfrm>
        </p:spPr>
        <p:txBody>
          <a:bodyPr/>
          <a:lstStyle/>
          <a:p>
            <a:pPr algn="l"/>
            <a:r>
              <a:rPr lang="de-DE">
                <a:solidFill>
                  <a:schemeClr val="tx1"/>
                </a:solidFill>
              </a:rPr>
              <a:t>Anliegerversammlung Vorstellung Straßenendausbau am 01.02.2024  ___________________________________________________________________________________________________________________________________________________</a:t>
            </a:r>
            <a:endParaRPr lang="de-DE" dirty="0">
              <a:solidFill>
                <a:schemeClr val="tx1"/>
              </a:solidFill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C384C51-D2C0-4DA8-B307-A289405B4D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3104" y="456057"/>
            <a:ext cx="1588008" cy="509016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1707520B-CDDB-453A-9203-ACC8D9301B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3583" y="965073"/>
            <a:ext cx="9824834" cy="5639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647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DCCB730-D872-413C-BACB-E8B2C7DBF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3886" y="352726"/>
            <a:ext cx="11402518" cy="754179"/>
          </a:xfrm>
        </p:spPr>
        <p:txBody>
          <a:bodyPr/>
          <a:lstStyle/>
          <a:p>
            <a:pPr algn="l"/>
            <a:r>
              <a:rPr lang="de-DE">
                <a:solidFill>
                  <a:schemeClr val="tx1"/>
                </a:solidFill>
              </a:rPr>
              <a:t>Anliegerversammlung Vorstellung Straßenendausbau am 01.02.2024  ___________________________________________________________________________________________________________________________________________________</a:t>
            </a:r>
            <a:endParaRPr lang="de-DE" dirty="0">
              <a:solidFill>
                <a:schemeClr val="tx1"/>
              </a:solidFill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C384C51-D2C0-4DA8-B307-A289405B4D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3104" y="456057"/>
            <a:ext cx="1588008" cy="509016"/>
          </a:xfrm>
          <a:prstGeom prst="rect">
            <a:avLst/>
          </a:prstGeom>
        </p:spPr>
      </p:pic>
      <p:sp>
        <p:nvSpPr>
          <p:cNvPr id="5" name="Inhaltsplatzhalter 1">
            <a:extLst>
              <a:ext uri="{FF2B5EF4-FFF2-40B4-BE49-F238E27FC236}">
                <a16:creationId xmlns:a16="http://schemas.microsoft.com/office/drawing/2014/main" id="{6F42F841-D9F3-4F1D-9339-36840CBBD5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56052" y="2311433"/>
            <a:ext cx="10363826" cy="342410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de-DE" sz="3600" dirty="0">
                <a:latin typeface="Arial" panose="020B0604020202020204" pitchFamily="34" charset="0"/>
                <a:cs typeface="Arial" panose="020B0604020202020204" pitchFamily="34" charset="0"/>
              </a:rPr>
              <a:t>Grundlagen der Erschließungsplanung</a:t>
            </a:r>
          </a:p>
          <a:p>
            <a:pPr marL="0" indent="0" algn="ctr">
              <a:buNone/>
            </a:pPr>
            <a:endParaRPr lang="de-DE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buFontTx/>
              <a:buChar char="-"/>
            </a:pPr>
            <a:r>
              <a:rPr lang="de-DE" sz="3600" dirty="0">
                <a:latin typeface="Arial" panose="020B0604020202020204" pitchFamily="34" charset="0"/>
                <a:cs typeface="Arial" panose="020B0604020202020204" pitchFamily="34" charset="0"/>
              </a:rPr>
              <a:t>Bebauungsplan “In der Eichenbach“ -</a:t>
            </a:r>
          </a:p>
          <a:p>
            <a:pPr marL="0" indent="0" algn="ctr">
              <a:buNone/>
            </a:pPr>
            <a:r>
              <a:rPr lang="de-DE" sz="3600" dirty="0">
                <a:latin typeface="Arial" panose="020B0604020202020204" pitchFamily="34" charset="0"/>
                <a:cs typeface="Arial" panose="020B0604020202020204" pitchFamily="34" charset="0"/>
              </a:rPr>
              <a:t>- Technische Regelwerke des Straßenbaus -</a:t>
            </a:r>
          </a:p>
        </p:txBody>
      </p:sp>
    </p:spTree>
    <p:extLst>
      <p:ext uri="{BB962C8B-B14F-4D97-AF65-F5344CB8AC3E}">
        <p14:creationId xmlns:p14="http://schemas.microsoft.com/office/powerpoint/2010/main" val="876122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DCCB730-D872-413C-BACB-E8B2C7DBF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3886" y="352726"/>
            <a:ext cx="11402518" cy="754179"/>
          </a:xfrm>
        </p:spPr>
        <p:txBody>
          <a:bodyPr/>
          <a:lstStyle/>
          <a:p>
            <a:pPr algn="l"/>
            <a:r>
              <a:rPr lang="de-DE">
                <a:solidFill>
                  <a:schemeClr val="tx1"/>
                </a:solidFill>
              </a:rPr>
              <a:t>Anliegerversammlung Vorstellung Straßenendausbau am 01.02.2024  ___________________________________________________________________________________________________________________________________________________</a:t>
            </a:r>
            <a:endParaRPr lang="de-DE" dirty="0">
              <a:solidFill>
                <a:schemeClr val="tx1"/>
              </a:solidFill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C384C51-D2C0-4DA8-B307-A289405B4D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3104" y="456057"/>
            <a:ext cx="1588008" cy="509016"/>
          </a:xfrm>
          <a:prstGeom prst="rect">
            <a:avLst/>
          </a:prstGeom>
        </p:spPr>
      </p:pic>
      <p:pic>
        <p:nvPicPr>
          <p:cNvPr id="9" name="Inhaltsplatzhalter 6">
            <a:extLst>
              <a:ext uri="{FF2B5EF4-FFF2-40B4-BE49-F238E27FC236}">
                <a16:creationId xmlns:a16="http://schemas.microsoft.com/office/drawing/2014/main" id="{ED01DB4D-43E3-4856-A021-15EE42C8D2F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971" y="965073"/>
            <a:ext cx="9464058" cy="5148814"/>
          </a:xfr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AE8D8E14-4635-4CDD-8DE7-72944F1E9D38}"/>
              </a:ext>
            </a:extLst>
          </p:cNvPr>
          <p:cNvSpPr txBox="1"/>
          <p:nvPr/>
        </p:nvSpPr>
        <p:spPr>
          <a:xfrm>
            <a:off x="1339135" y="6202243"/>
            <a:ext cx="9464058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50" b="1" dirty="0">
                <a:latin typeface="Arial" panose="020B0604020202020204" pitchFamily="34" charset="0"/>
                <a:cs typeface="Arial" panose="020B0604020202020204" pitchFamily="34" charset="0"/>
              </a:rPr>
              <a:t>Lage: westlich der „Binger Landstraße“, Begrenzung </a:t>
            </a:r>
            <a:r>
              <a:rPr lang="de-DE" sz="1050" b="1" dirty="0" err="1">
                <a:latin typeface="Arial" panose="020B0604020202020204" pitchFamily="34" charset="0"/>
                <a:cs typeface="Arial" panose="020B0604020202020204" pitchFamily="34" charset="0"/>
              </a:rPr>
              <a:t>Welzbach</a:t>
            </a:r>
            <a:r>
              <a:rPr lang="de-DE" sz="1050" b="1" dirty="0">
                <a:latin typeface="Arial" panose="020B0604020202020204" pitchFamily="34" charset="0"/>
                <a:cs typeface="Arial" panose="020B0604020202020204" pitchFamily="34" charset="0"/>
              </a:rPr>
              <a:t>/ Wirtschaftsweg/ landwirtschaftliche Flächen, </a:t>
            </a:r>
          </a:p>
          <a:p>
            <a:pPr algn="ctr"/>
            <a:r>
              <a:rPr lang="de-DE" sz="1050" b="1" dirty="0">
                <a:latin typeface="Arial" panose="020B0604020202020204" pitchFamily="34" charset="0"/>
                <a:cs typeface="Arial" panose="020B0604020202020204" pitchFamily="34" charset="0"/>
              </a:rPr>
              <a:t>Größe ca. 5,3 ha, ca. 75 Baugrundstücke,</a:t>
            </a:r>
          </a:p>
          <a:p>
            <a:pPr algn="ctr"/>
            <a:r>
              <a:rPr lang="de-DE" sz="1050" b="1" dirty="0">
                <a:latin typeface="Arial" panose="020B0604020202020204" pitchFamily="34" charset="0"/>
                <a:cs typeface="Arial" panose="020B0604020202020204" pitchFamily="34" charset="0"/>
              </a:rPr>
              <a:t>Darstellung Baugrundstücke/ Verkehrsflächen/ Grünflächen/ wasserwirtschaftliche Flächen 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5239317D-8607-4D60-BC53-4FB1F44B392B}"/>
              </a:ext>
            </a:extLst>
          </p:cNvPr>
          <p:cNvSpPr txBox="1"/>
          <p:nvPr/>
        </p:nvSpPr>
        <p:spPr>
          <a:xfrm>
            <a:off x="5871553" y="1584463"/>
            <a:ext cx="2899914" cy="861774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1000" dirty="0">
                <a:latin typeface="Arial" panose="020B0604020202020204" pitchFamily="34" charset="0"/>
                <a:cs typeface="Arial" panose="020B0604020202020204" pitchFamily="34" charset="0"/>
              </a:rPr>
              <a:t>Verkehrsflächen mit besonderer Zuwendung</a:t>
            </a:r>
          </a:p>
          <a:p>
            <a:r>
              <a:rPr lang="de-DE" sz="1000" dirty="0">
                <a:latin typeface="Arial" panose="020B0604020202020204" pitchFamily="34" charset="0"/>
                <a:cs typeface="Arial" panose="020B0604020202020204" pitchFamily="34" charset="0"/>
              </a:rPr>
              <a:t>Hier: Verkehrsberuhigter Bereich (Spielstraße)</a:t>
            </a:r>
          </a:p>
          <a:p>
            <a:r>
              <a:rPr lang="de-DE" sz="1000" dirty="0">
                <a:latin typeface="Arial" panose="020B0604020202020204" pitchFamily="34" charset="0"/>
                <a:cs typeface="Arial" panose="020B0604020202020204" pitchFamily="34" charset="0"/>
              </a:rPr>
              <a:t>- “Zum </a:t>
            </a:r>
            <a:r>
              <a:rPr lang="de-DE" sz="1000" dirty="0" err="1">
                <a:latin typeface="Arial" panose="020B0604020202020204" pitchFamily="34" charset="0"/>
                <a:cs typeface="Arial" panose="020B0604020202020204" pitchFamily="34" charset="0"/>
              </a:rPr>
              <a:t>Steinwingert</a:t>
            </a:r>
            <a:r>
              <a:rPr lang="de-DE" sz="1000" dirty="0">
                <a:latin typeface="Arial" panose="020B0604020202020204" pitchFamily="34" charset="0"/>
                <a:cs typeface="Arial" panose="020B0604020202020204" pitchFamily="34" charset="0"/>
              </a:rPr>
              <a:t>/ Vorm Teich/ Am Birnbaum“</a:t>
            </a:r>
          </a:p>
          <a:p>
            <a:r>
              <a:rPr lang="de-DE" sz="1000" dirty="0">
                <a:latin typeface="Arial" panose="020B0604020202020204" pitchFamily="34" charset="0"/>
                <a:cs typeface="Arial" panose="020B0604020202020204" pitchFamily="34" charset="0"/>
              </a:rPr>
              <a:t>- Tempo 10 km/h</a:t>
            </a:r>
          </a:p>
          <a:p>
            <a:r>
              <a:rPr lang="de-DE" sz="1000" dirty="0">
                <a:latin typeface="Arial" panose="020B0604020202020204" pitchFamily="34" charset="0"/>
                <a:cs typeface="Arial" panose="020B0604020202020204" pitchFamily="34" charset="0"/>
              </a:rPr>
              <a:t>- Parken nur auf gekennzeichneten Flächen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5476FD48-008F-462E-BF4C-9D6F00FA1FA5}"/>
              </a:ext>
            </a:extLst>
          </p:cNvPr>
          <p:cNvSpPr txBox="1"/>
          <p:nvPr/>
        </p:nvSpPr>
        <p:spPr>
          <a:xfrm>
            <a:off x="2784703" y="4291635"/>
            <a:ext cx="2329159" cy="553998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1000" dirty="0">
                <a:latin typeface="Arial" panose="020B0604020202020204" pitchFamily="34" charset="0"/>
                <a:cs typeface="Arial" panose="020B0604020202020204" pitchFamily="34" charset="0"/>
              </a:rPr>
              <a:t>Straßenverkehrsfläche mit Gehwegen</a:t>
            </a:r>
          </a:p>
          <a:p>
            <a:r>
              <a:rPr lang="de-DE" sz="1000" dirty="0">
                <a:latin typeface="Arial" panose="020B0604020202020204" pitchFamily="34" charset="0"/>
                <a:cs typeface="Arial" panose="020B0604020202020204" pitchFamily="34" charset="0"/>
              </a:rPr>
              <a:t>- “In der Eichenbach“</a:t>
            </a:r>
          </a:p>
          <a:p>
            <a:r>
              <a:rPr lang="de-DE" sz="1000" dirty="0">
                <a:latin typeface="Arial" panose="020B0604020202020204" pitchFamily="34" charset="0"/>
                <a:cs typeface="Arial" panose="020B0604020202020204" pitchFamily="34" charset="0"/>
              </a:rPr>
              <a:t>- Geplant: Zone 30</a:t>
            </a:r>
          </a:p>
        </p:txBody>
      </p:sp>
    </p:spTree>
    <p:extLst>
      <p:ext uri="{BB962C8B-B14F-4D97-AF65-F5344CB8AC3E}">
        <p14:creationId xmlns:p14="http://schemas.microsoft.com/office/powerpoint/2010/main" val="3302256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DCCB730-D872-413C-BACB-E8B2C7DBF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3886" y="352726"/>
            <a:ext cx="11402518" cy="754179"/>
          </a:xfrm>
        </p:spPr>
        <p:txBody>
          <a:bodyPr/>
          <a:lstStyle/>
          <a:p>
            <a:pPr algn="l"/>
            <a:r>
              <a:rPr lang="de-DE">
                <a:solidFill>
                  <a:schemeClr val="tx1"/>
                </a:solidFill>
              </a:rPr>
              <a:t>Anliegerversammlung Vorstellung Straßenendausbau am 01.02.2024  ___________________________________________________________________________________________________________________________________________________</a:t>
            </a:r>
            <a:endParaRPr lang="de-DE" dirty="0">
              <a:solidFill>
                <a:schemeClr val="tx1"/>
              </a:solidFill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C384C51-D2C0-4DA8-B307-A289405B4D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3104" y="456057"/>
            <a:ext cx="1588008" cy="509016"/>
          </a:xfrm>
          <a:prstGeom prst="rect">
            <a:avLst/>
          </a:prstGeom>
        </p:spPr>
      </p:pic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BB3F4C92-1B46-4506-894B-26578192E6B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1046746" y="920931"/>
            <a:ext cx="10200512" cy="5220202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0CF8452C-E578-44B5-9EFF-AFF85D8AFEE0}"/>
              </a:ext>
            </a:extLst>
          </p:cNvPr>
          <p:cNvSpPr txBox="1"/>
          <p:nvPr/>
        </p:nvSpPr>
        <p:spPr>
          <a:xfrm>
            <a:off x="546100" y="6237200"/>
            <a:ext cx="11099800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50" b="1" dirty="0">
                <a:latin typeface="Arial" panose="020B0604020202020204" pitchFamily="34" charset="0"/>
                <a:cs typeface="Arial" panose="020B0604020202020204" pitchFamily="34" charset="0"/>
              </a:rPr>
              <a:t>2 verkehrstechnische Erschließungen Nord/ Süd &amp; 1 fußläufige Erschließung Mitte</a:t>
            </a:r>
          </a:p>
          <a:p>
            <a:pPr algn="ctr"/>
            <a:r>
              <a:rPr lang="de-DE" sz="1050" b="1" dirty="0">
                <a:latin typeface="Arial" panose="020B0604020202020204" pitchFamily="34" charset="0"/>
                <a:cs typeface="Arial" panose="020B0604020202020204" pitchFamily="34" charset="0"/>
              </a:rPr>
              <a:t>2 innergebietliche Hauptverkehrsachsen (7,5 m/ 6,5 m Breite), diverse Nebenachsen, öffentliche Parkflächen, Wirtschaftswege, Straßenbeleuchtung</a:t>
            </a:r>
          </a:p>
          <a:p>
            <a:pPr algn="ctr"/>
            <a:r>
              <a:rPr lang="de-DE" sz="1050" b="1" dirty="0">
                <a:latin typeface="Arial" panose="020B0604020202020204" pitchFamily="34" charset="0"/>
                <a:cs typeface="Arial" panose="020B0604020202020204" pitchFamily="34" charset="0"/>
              </a:rPr>
              <a:t>Querschnitt als niveaugleiche, gemischt genutzte Verkehrsflächen, Begegnungsverkehr auch bei geringen Ausbaubreiten möglich, Gehbereich, Muldenrinne, Fahrbereich</a:t>
            </a:r>
          </a:p>
          <a:p>
            <a:pPr algn="ctr"/>
            <a:endParaRPr lang="de-DE" sz="105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de-DE" sz="10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" name="Gerader Verbinder 2">
            <a:extLst>
              <a:ext uri="{FF2B5EF4-FFF2-40B4-BE49-F238E27FC236}">
                <a16:creationId xmlns:a16="http://schemas.microsoft.com/office/drawing/2014/main" id="{6B40CCD5-5618-4BF1-BC68-21E7B5A8E873}"/>
              </a:ext>
            </a:extLst>
          </p:cNvPr>
          <p:cNvCxnSpPr>
            <a:cxnSpLocks/>
          </p:cNvCxnSpPr>
          <p:nvPr/>
        </p:nvCxnSpPr>
        <p:spPr>
          <a:xfrm>
            <a:off x="2444817" y="3089709"/>
            <a:ext cx="327259" cy="33929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08F17045-02D0-4FDC-B114-8D299F5A8CB2}"/>
              </a:ext>
            </a:extLst>
          </p:cNvPr>
          <p:cNvCxnSpPr>
            <a:cxnSpLocks/>
          </p:cNvCxnSpPr>
          <p:nvPr/>
        </p:nvCxnSpPr>
        <p:spPr>
          <a:xfrm flipH="1">
            <a:off x="2333324" y="3176337"/>
            <a:ext cx="554255" cy="17245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hteck 11">
            <a:extLst>
              <a:ext uri="{FF2B5EF4-FFF2-40B4-BE49-F238E27FC236}">
                <a16:creationId xmlns:a16="http://schemas.microsoft.com/office/drawing/2014/main" id="{62D3B0B8-81F5-45A3-AF62-29C1823E1A92}"/>
              </a:ext>
            </a:extLst>
          </p:cNvPr>
          <p:cNvSpPr/>
          <p:nvPr/>
        </p:nvSpPr>
        <p:spPr>
          <a:xfrm rot="902967">
            <a:off x="3183819" y="2786911"/>
            <a:ext cx="163629" cy="46441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7F71A3F1-0906-4100-A37B-9A28B860A2EE}"/>
              </a:ext>
            </a:extLst>
          </p:cNvPr>
          <p:cNvSpPr txBox="1"/>
          <p:nvPr/>
        </p:nvSpPr>
        <p:spPr>
          <a:xfrm>
            <a:off x="3404936" y="2849843"/>
            <a:ext cx="238752" cy="338554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600" dirty="0"/>
              <a:t>P</a:t>
            </a: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81376FB0-0A4F-480E-81C8-72CE740E4368}"/>
              </a:ext>
            </a:extLst>
          </p:cNvPr>
          <p:cNvSpPr/>
          <p:nvPr/>
        </p:nvSpPr>
        <p:spPr>
          <a:xfrm>
            <a:off x="1514913" y="5852160"/>
            <a:ext cx="159883" cy="28897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02B6E77B-417F-4783-976A-3908D143EA0F}"/>
              </a:ext>
            </a:extLst>
          </p:cNvPr>
          <p:cNvSpPr/>
          <p:nvPr/>
        </p:nvSpPr>
        <p:spPr>
          <a:xfrm>
            <a:off x="5296037" y="5852160"/>
            <a:ext cx="159883" cy="28897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46F941D8-1FA6-40A4-AED8-293E4A96FA8B}"/>
              </a:ext>
            </a:extLst>
          </p:cNvPr>
          <p:cNvSpPr/>
          <p:nvPr/>
        </p:nvSpPr>
        <p:spPr>
          <a:xfrm>
            <a:off x="8847759" y="5852159"/>
            <a:ext cx="159883" cy="28897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D1E1CAED-522E-4076-8B5A-CBD004995738}"/>
              </a:ext>
            </a:extLst>
          </p:cNvPr>
          <p:cNvSpPr txBox="1"/>
          <p:nvPr/>
        </p:nvSpPr>
        <p:spPr>
          <a:xfrm>
            <a:off x="2206549" y="5807536"/>
            <a:ext cx="2067025" cy="276999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200" dirty="0"/>
              <a:t>Querungshilfen Binger Straße</a:t>
            </a:r>
          </a:p>
        </p:txBody>
      </p:sp>
    </p:spTree>
    <p:extLst>
      <p:ext uri="{BB962C8B-B14F-4D97-AF65-F5344CB8AC3E}">
        <p14:creationId xmlns:p14="http://schemas.microsoft.com/office/powerpoint/2010/main" val="2762387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DCCB730-D872-413C-BACB-E8B2C7DBF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3886" y="352726"/>
            <a:ext cx="11402518" cy="754179"/>
          </a:xfrm>
        </p:spPr>
        <p:txBody>
          <a:bodyPr/>
          <a:lstStyle/>
          <a:p>
            <a:pPr algn="l"/>
            <a:r>
              <a:rPr lang="de-DE">
                <a:solidFill>
                  <a:schemeClr val="tx1"/>
                </a:solidFill>
              </a:rPr>
              <a:t>Anliegerversammlung Vorstellung Straßenendausbau am 01.02.2024  ___________________________________________________________________________________________________________________________________________________</a:t>
            </a:r>
            <a:endParaRPr lang="de-DE" dirty="0">
              <a:solidFill>
                <a:schemeClr val="tx1"/>
              </a:solidFill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C384C51-D2C0-4DA8-B307-A289405B4D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3104" y="456057"/>
            <a:ext cx="1588008" cy="509016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9D78657F-87F8-4D83-8724-FB6E415A99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164" y="1376992"/>
            <a:ext cx="4743233" cy="3343891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D579A012-627B-4C8A-A606-55476843E4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74040" y="1376992"/>
            <a:ext cx="6307297" cy="4058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004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haltsplatzhalter 5"/>
          <p:cNvSpPr>
            <a:spLocks noGrp="1"/>
          </p:cNvSpPr>
          <p:nvPr>
            <p:ph sz="half" idx="2"/>
          </p:nvPr>
        </p:nvSpPr>
        <p:spPr>
          <a:xfrm>
            <a:off x="564581" y="2402411"/>
            <a:ext cx="11402518" cy="177997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de-DE" sz="3600" dirty="0">
                <a:latin typeface="Arial" panose="020B0604020202020204" pitchFamily="34" charset="0"/>
                <a:cs typeface="Arial" panose="020B0604020202020204" pitchFamily="34" charset="0"/>
              </a:rPr>
              <a:t>Vorstufenausbau </a:t>
            </a:r>
          </a:p>
          <a:p>
            <a:pPr marL="0" indent="0" algn="ctr">
              <a:buNone/>
            </a:pPr>
            <a:r>
              <a:rPr lang="de-DE" sz="3600" dirty="0"/>
              <a:t>Ist-Zustand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DCCB730-D872-413C-BACB-E8B2C7DBF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3886" y="352726"/>
            <a:ext cx="11402518" cy="754179"/>
          </a:xfrm>
        </p:spPr>
        <p:txBody>
          <a:bodyPr/>
          <a:lstStyle/>
          <a:p>
            <a:pPr algn="l"/>
            <a:r>
              <a:rPr lang="de-DE">
                <a:solidFill>
                  <a:schemeClr val="tx1"/>
                </a:solidFill>
              </a:rPr>
              <a:t>Anliegerversammlung Vorstellung Straßenendausbau am 01.02.2024  ___________________________________________________________________________________________________________________________________________________</a:t>
            </a:r>
            <a:endParaRPr lang="de-DE" dirty="0">
              <a:solidFill>
                <a:schemeClr val="tx1"/>
              </a:solidFill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C384C51-D2C0-4DA8-B307-A289405B4D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3104" y="456057"/>
            <a:ext cx="1588008" cy="509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414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DCCB730-D872-413C-BACB-E8B2C7DBF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3886" y="352726"/>
            <a:ext cx="11402518" cy="754179"/>
          </a:xfrm>
        </p:spPr>
        <p:txBody>
          <a:bodyPr/>
          <a:lstStyle/>
          <a:p>
            <a:pPr algn="l"/>
            <a:r>
              <a:rPr lang="de-DE">
                <a:solidFill>
                  <a:schemeClr val="tx1"/>
                </a:solidFill>
              </a:rPr>
              <a:t>Anliegerversammlung Vorstellung Straßenendausbau am 01.02.2024  ___________________________________________________________________________________________________________________________________________________</a:t>
            </a:r>
            <a:endParaRPr lang="de-DE" dirty="0">
              <a:solidFill>
                <a:schemeClr val="tx1"/>
              </a:solidFill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C384C51-D2C0-4DA8-B307-A289405B4D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3104" y="456057"/>
            <a:ext cx="1588008" cy="509016"/>
          </a:xfrm>
          <a:prstGeom prst="rect">
            <a:avLst/>
          </a:prstGeom>
        </p:spPr>
      </p:pic>
      <p:pic>
        <p:nvPicPr>
          <p:cNvPr id="5" name="Inhaltsplatzhalter 6">
            <a:extLst>
              <a:ext uri="{FF2B5EF4-FFF2-40B4-BE49-F238E27FC236}">
                <a16:creationId xmlns:a16="http://schemas.microsoft.com/office/drawing/2014/main" id="{435A2B02-4AC2-4C5A-9F43-23D688C3640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1" b="2098"/>
          <a:stretch/>
        </p:blipFill>
        <p:spPr>
          <a:xfrm>
            <a:off x="1093471" y="924406"/>
            <a:ext cx="10216366" cy="5447212"/>
          </a:xfr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1A631061-88CA-408F-A3E1-F6BD90A20A74}"/>
              </a:ext>
            </a:extLst>
          </p:cNvPr>
          <p:cNvSpPr txBox="1"/>
          <p:nvPr/>
        </p:nvSpPr>
        <p:spPr>
          <a:xfrm>
            <a:off x="1181556" y="6371618"/>
            <a:ext cx="968231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50" b="1" dirty="0">
                <a:latin typeface="Arial" panose="020B0604020202020204" pitchFamily="34" charset="0"/>
                <a:cs typeface="Arial" panose="020B0604020202020204" pitchFamily="34" charset="0"/>
              </a:rPr>
              <a:t>Vorstufenausbau</a:t>
            </a:r>
          </a:p>
        </p:txBody>
      </p:sp>
    </p:spTree>
    <p:extLst>
      <p:ext uri="{BB962C8B-B14F-4D97-AF65-F5344CB8AC3E}">
        <p14:creationId xmlns:p14="http://schemas.microsoft.com/office/powerpoint/2010/main" val="2361044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DCCB730-D872-413C-BACB-E8B2C7DBF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3886" y="352726"/>
            <a:ext cx="11402518" cy="754179"/>
          </a:xfrm>
        </p:spPr>
        <p:txBody>
          <a:bodyPr/>
          <a:lstStyle/>
          <a:p>
            <a:pPr algn="l"/>
            <a:r>
              <a:rPr lang="de-DE">
                <a:solidFill>
                  <a:schemeClr val="tx1"/>
                </a:solidFill>
              </a:rPr>
              <a:t>Anliegerversammlung Vorstellung Straßenendausbau am 01.02.2024  ___________________________________________________________________________________________________________________________________________________</a:t>
            </a:r>
            <a:endParaRPr lang="de-DE" dirty="0">
              <a:solidFill>
                <a:schemeClr val="tx1"/>
              </a:solidFill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C384C51-D2C0-4DA8-B307-A289405B4D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3104" y="456057"/>
            <a:ext cx="1588008" cy="509016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5524E1D2-3942-47E6-B81B-80B8725A8F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000" y="1105274"/>
            <a:ext cx="7200000" cy="5400000"/>
          </a:xfrm>
          <a:prstGeom prst="rect">
            <a:avLst/>
          </a:prstGeom>
          <a:ln w="38100"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30773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654</Words>
  <Application>Microsoft Office PowerPoint</Application>
  <PresentationFormat>Breitbild</PresentationFormat>
  <Paragraphs>117</Paragraphs>
  <Slides>24</Slides>
  <Notes>24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24</vt:i4>
      </vt:variant>
    </vt:vector>
  </HeadingPairs>
  <TitlesOfParts>
    <vt:vector size="28" baseType="lpstr">
      <vt:lpstr>Arial</vt:lpstr>
      <vt:lpstr>Calibri</vt:lpstr>
      <vt:lpstr>Calibri Light</vt:lpstr>
      <vt:lpstr>Office Theme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Michaela Knapp</dc:creator>
  <cp:lastModifiedBy>Michaela Braunshausen</cp:lastModifiedBy>
  <cp:revision>132</cp:revision>
  <cp:lastPrinted>2024-01-30T07:08:31Z</cp:lastPrinted>
  <dcterms:created xsi:type="dcterms:W3CDTF">2019-10-17T05:58:24Z</dcterms:created>
  <dcterms:modified xsi:type="dcterms:W3CDTF">2024-02-01T14:58:59Z</dcterms:modified>
</cp:coreProperties>
</file>